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86" r:id="rId3"/>
    <p:sldId id="304" r:id="rId4"/>
    <p:sldId id="305" r:id="rId5"/>
    <p:sldId id="306" r:id="rId6"/>
    <p:sldId id="341" r:id="rId7"/>
    <p:sldId id="330" r:id="rId8"/>
    <p:sldId id="331" r:id="rId9"/>
    <p:sldId id="332" r:id="rId10"/>
    <p:sldId id="333" r:id="rId11"/>
    <p:sldId id="335" r:id="rId12"/>
    <p:sldId id="336" r:id="rId13"/>
    <p:sldId id="338" r:id="rId14"/>
    <p:sldId id="339" r:id="rId15"/>
    <p:sldId id="340" r:id="rId16"/>
    <p:sldId id="329" r:id="rId17"/>
    <p:sldId id="307" r:id="rId18"/>
    <p:sldId id="308" r:id="rId19"/>
    <p:sldId id="287" r:id="rId20"/>
    <p:sldId id="309" r:id="rId21"/>
    <p:sldId id="310" r:id="rId22"/>
    <p:sldId id="311" r:id="rId23"/>
    <p:sldId id="312" r:id="rId24"/>
    <p:sldId id="313" r:id="rId25"/>
    <p:sldId id="314" r:id="rId26"/>
    <p:sldId id="315" r:id="rId27"/>
    <p:sldId id="316" r:id="rId28"/>
    <p:sldId id="317" r:id="rId29"/>
    <p:sldId id="288" r:id="rId30"/>
    <p:sldId id="318" r:id="rId31"/>
    <p:sldId id="289" r:id="rId32"/>
    <p:sldId id="319" r:id="rId33"/>
    <p:sldId id="320" r:id="rId34"/>
    <p:sldId id="321" r:id="rId35"/>
    <p:sldId id="322" r:id="rId36"/>
    <p:sldId id="323" r:id="rId37"/>
    <p:sldId id="324" r:id="rId38"/>
    <p:sldId id="325" r:id="rId39"/>
    <p:sldId id="326" r:id="rId40"/>
    <p:sldId id="327" r:id="rId41"/>
    <p:sldId id="328" r:id="rId4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99"/>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60" d="100"/>
          <a:sy n="60" d="100"/>
        </p:scale>
        <p:origin x="-594" y="-21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432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AFF3E53B-790A-48E5-8946-7297ECB1BDBA}" type="datetimeFigureOut">
              <a:rPr lang="en-US"/>
              <a:pPr>
                <a:defRPr/>
              </a:pPr>
              <a:t>6/29/2009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8912513-5205-4577-A19E-1D9C64F3A23E}"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2D937CFB-ED29-4526-BB96-12D8726CF921}" type="datetimeFigureOut">
              <a:rPr lang="en-US"/>
              <a:pPr>
                <a:defRPr/>
              </a:pPr>
              <a:t>6/29/2009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C70EB97-E9E2-43FB-A042-36861CC675F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14174B1-A7E2-4168-A856-E78E821D6BD8}" type="datetimeFigureOut">
              <a:rPr lang="en-US"/>
              <a:pPr>
                <a:defRPr/>
              </a:pPr>
              <a:t>6/29/2009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EF6AF8C-9C33-4CF1-A934-8BDD66C8995D}"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8CE6D470-A8C8-4B52-BADD-2CB9A9123C1E}" type="datetimeFigureOut">
              <a:rPr lang="en-US"/>
              <a:pPr>
                <a:defRPr/>
              </a:pPr>
              <a:t>6/29/2009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0E2F6C9-453B-40D4-B20E-CFC2DA02ABCE}"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B765DBDB-9E12-4C72-95DC-74461B09212B}" type="datetimeFigureOut">
              <a:rPr lang="en-US"/>
              <a:pPr>
                <a:defRPr/>
              </a:pPr>
              <a:t>6/29/2009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2CA2520-B4FC-4C52-9A00-CFE04C70375B}"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A638E0A2-2593-4D2D-AA1E-81A7A611D08B}" type="datetimeFigureOut">
              <a:rPr lang="en-US"/>
              <a:pPr>
                <a:defRPr/>
              </a:pPr>
              <a:t>6/29/2009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25A772BB-1EDA-4E42-8DF5-E9443C1B3354}"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0230647D-4A3A-42D6-9F3B-3B21BFEA12B2}" type="datetimeFigureOut">
              <a:rPr lang="en-US"/>
              <a:pPr>
                <a:defRPr/>
              </a:pPr>
              <a:t>6/29/2009</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6C2D5287-5E0D-4E21-8CA4-725866AD0A2C}"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3121BB24-862C-459E-8EBD-1F9EFEEC808E}" type="datetimeFigureOut">
              <a:rPr lang="en-US"/>
              <a:pPr>
                <a:defRPr/>
              </a:pPr>
              <a:t>6/29/2009</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1FA89873-DB93-49A8-9ED2-9E13F905866E}"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C5A007D9-2136-4CB5-BD3C-E60053B5AD87}" type="datetimeFigureOut">
              <a:rPr lang="en-US"/>
              <a:pPr>
                <a:defRPr/>
              </a:pPr>
              <a:t>6/29/2009</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1B6726EC-702C-4B50-AFAC-2B52A9BD9BC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5953B3BE-74BB-4FC9-9A9D-9882AA750E92}" type="datetimeFigureOut">
              <a:rPr lang="en-US"/>
              <a:pPr>
                <a:defRPr/>
              </a:pPr>
              <a:t>6/29/2009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6FFADBA-CD33-4841-8232-A1AC98572C7F}"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DD64E71D-69A1-46D8-8417-E0BD3765E800}" type="datetimeFigureOut">
              <a:rPr lang="en-US"/>
              <a:pPr>
                <a:defRPr/>
              </a:pPr>
              <a:t>6/29/2009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EBA49E08-C5AB-4751-A119-75EAC639CA30}"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E372F218-117A-4592-81F3-4A902BF6BD1F}" type="datetimeFigureOut">
              <a:rPr lang="en-US"/>
              <a:pPr>
                <a:defRPr/>
              </a:pPr>
              <a:t>6/29/2009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8D138D4F-98F4-4923-B104-E93578550381}"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hyperlink" Target="http://bricxcc.sourceforge.net/" TargetMode="External"/><Relationship Id="rId2" Type="http://schemas.openxmlformats.org/officeDocument/2006/relationships/hyperlink" Target="http://babel.isa.uma.es/mrpt" TargetMode="External"/><Relationship Id="rId1" Type="http://schemas.openxmlformats.org/officeDocument/2006/relationships/slideLayout" Target="../slideLayouts/slideLayout2.xml"/><Relationship Id="rId5" Type="http://schemas.openxmlformats.org/officeDocument/2006/relationships/hyperlink" Target="http://nxtasy.org/" TargetMode="External"/><Relationship Id="rId4" Type="http://schemas.openxmlformats.org/officeDocument/2006/relationships/hyperlink" Target="http://mindstorms.lego.com/"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Title 1"/>
          <p:cNvSpPr>
            <a:spLocks noGrp="1"/>
          </p:cNvSpPr>
          <p:nvPr>
            <p:ph type="ctrTitle"/>
          </p:nvPr>
        </p:nvSpPr>
        <p:spPr/>
        <p:txBody>
          <a:bodyPr/>
          <a:lstStyle/>
          <a:p>
            <a:pPr eaLnBrk="1" hangingPunct="1"/>
            <a:r>
              <a:rPr lang="en-US" b="1" smtClean="0"/>
              <a:t>The Sensor Project</a:t>
            </a:r>
            <a:endParaRPr lang="en-US" smtClean="0"/>
          </a:p>
        </p:txBody>
      </p:sp>
      <p:sp>
        <p:nvSpPr>
          <p:cNvPr id="3" name="Subtitle 2"/>
          <p:cNvSpPr>
            <a:spLocks noGrp="1"/>
          </p:cNvSpPr>
          <p:nvPr>
            <p:ph type="subTitle" idx="1"/>
          </p:nvPr>
        </p:nvSpPr>
        <p:spPr/>
        <p:txBody>
          <a:bodyPr rtlCol="0">
            <a:normAutofit/>
          </a:bodyPr>
          <a:lstStyle/>
          <a:p>
            <a:pPr eaLnBrk="1" fontAlgn="auto" hangingPunct="1">
              <a:spcAft>
                <a:spcPts val="0"/>
              </a:spcAft>
              <a:buFont typeface="Arial" pitchFamily="34" charset="0"/>
              <a:buNone/>
              <a:defRPr/>
            </a:pPr>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Content Placeholder 2"/>
          <p:cNvSpPr>
            <a:spLocks noGrp="1"/>
          </p:cNvSpPr>
          <p:nvPr>
            <p:ph idx="1"/>
          </p:nvPr>
        </p:nvSpPr>
        <p:spPr/>
        <p:txBody>
          <a:bodyPr/>
          <a:lstStyle/>
          <a:p>
            <a:pPr marL="609600" indent="-609600" eaLnBrk="1" hangingPunct="1">
              <a:lnSpc>
                <a:spcPct val="90000"/>
              </a:lnSpc>
              <a:buFont typeface="Arial" charset="0"/>
              <a:buAutoNum type="arabicPeriod"/>
            </a:pPr>
            <a:r>
              <a:rPr lang="en-US" sz="2400" smtClean="0"/>
              <a:t>The NXT programmable microcomputer, so called the Brick.  </a:t>
            </a:r>
          </a:p>
          <a:p>
            <a:pPr marL="609600" indent="-609600" eaLnBrk="1" hangingPunct="1">
              <a:lnSpc>
                <a:spcPct val="90000"/>
              </a:lnSpc>
              <a:buFont typeface="Arial" charset="0"/>
              <a:buAutoNum type="arabicPeriod"/>
            </a:pPr>
            <a:r>
              <a:rPr lang="en-US" sz="2400" smtClean="0"/>
              <a:t>It has an Atmel 32-bit ARM7 processor with 256KB Flash memory, 64KB RAM, and a speed of 48 MHz.  </a:t>
            </a:r>
          </a:p>
          <a:p>
            <a:pPr marL="609600" indent="-609600" eaLnBrk="1" hangingPunct="1">
              <a:lnSpc>
                <a:spcPct val="90000"/>
              </a:lnSpc>
              <a:buFont typeface="Arial" charset="0"/>
              <a:buAutoNum type="arabicPeriod"/>
            </a:pPr>
            <a:r>
              <a:rPr lang="en-US" sz="2400" smtClean="0"/>
              <a:t>The Brick also come four sensor inputs, three motor outputs connection, USB connection, LCD display with four bottoms controller, a loudspeaker, and Bluetooth capability. </a:t>
            </a:r>
          </a:p>
          <a:p>
            <a:pPr marL="609600" indent="-609600" eaLnBrk="1" hangingPunct="1">
              <a:lnSpc>
                <a:spcPct val="90000"/>
              </a:lnSpc>
              <a:buFont typeface="Arial" charset="0"/>
              <a:buAutoNum type="arabicPeriod"/>
            </a:pPr>
            <a:endParaRPr lang="en-US" sz="2400" smtClean="0"/>
          </a:p>
        </p:txBody>
      </p:sp>
      <p:pic>
        <p:nvPicPr>
          <p:cNvPr id="22530" name="Picture 1"/>
          <p:cNvPicPr>
            <a:picLocks noChangeAspect="1" noChangeArrowheads="1"/>
          </p:cNvPicPr>
          <p:nvPr/>
        </p:nvPicPr>
        <p:blipFill>
          <a:blip r:embed="rId2"/>
          <a:srcRect l="28465" t="25558" r="41573" b="33546"/>
          <a:stretch>
            <a:fillRect/>
          </a:stretch>
        </p:blipFill>
        <p:spPr bwMode="auto">
          <a:xfrm>
            <a:off x="5105400" y="3352800"/>
            <a:ext cx="4038600" cy="3233738"/>
          </a:xfrm>
          <a:prstGeom prst="rect">
            <a:avLst/>
          </a:prstGeom>
          <a:noFill/>
          <a:ln w="9525">
            <a:noFill/>
            <a:miter lim="800000"/>
            <a:headEnd/>
            <a:tailEnd/>
          </a:ln>
        </p:spPr>
      </p:pic>
      <p:sp>
        <p:nvSpPr>
          <p:cNvPr id="21509" name="Text Box 5"/>
          <p:cNvSpPr txBox="1">
            <a:spLocks noChangeArrowheads="1"/>
          </p:cNvSpPr>
          <p:nvPr/>
        </p:nvSpPr>
        <p:spPr bwMode="auto">
          <a:xfrm>
            <a:off x="457200" y="381000"/>
            <a:ext cx="5181600" cy="579438"/>
          </a:xfrm>
          <a:prstGeom prst="rect">
            <a:avLst/>
          </a:prstGeom>
          <a:noFill/>
          <a:ln w="9525">
            <a:noFill/>
            <a:miter lim="800000"/>
            <a:headEnd/>
            <a:tailEnd/>
          </a:ln>
          <a:effectLst/>
        </p:spPr>
        <p:txBody>
          <a:bodyPr>
            <a:spAutoFit/>
          </a:bodyPr>
          <a:lstStyle/>
          <a:p>
            <a:pPr>
              <a:spcBef>
                <a:spcPct val="50000"/>
              </a:spcBef>
              <a:defRPr/>
            </a:pPr>
            <a:r>
              <a:rPr lang="en-US" sz="3200" b="1">
                <a:solidFill>
                  <a:schemeClr val="hlink"/>
                </a:solidFill>
                <a:effectLst>
                  <a:outerShdw blurRad="38100" dist="38100" dir="2700000" algn="tl">
                    <a:srgbClr val="C0C0C0"/>
                  </a:outerShdw>
                </a:effectLst>
              </a:rPr>
              <a:t>Limited system capability</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Content Placeholder 2"/>
          <p:cNvSpPr>
            <a:spLocks noGrp="1"/>
          </p:cNvSpPr>
          <p:nvPr>
            <p:ph idx="1"/>
          </p:nvPr>
        </p:nvSpPr>
        <p:spPr>
          <a:xfrm>
            <a:off x="0" y="1371600"/>
            <a:ext cx="4419600" cy="4754563"/>
          </a:xfrm>
        </p:spPr>
        <p:txBody>
          <a:bodyPr/>
          <a:lstStyle/>
          <a:p>
            <a:pPr marL="609600" indent="-609600" eaLnBrk="1" hangingPunct="1">
              <a:lnSpc>
                <a:spcPct val="90000"/>
              </a:lnSpc>
            </a:pPr>
            <a:r>
              <a:rPr lang="en-US" sz="2300" smtClean="0"/>
              <a:t>The </a:t>
            </a:r>
            <a:r>
              <a:rPr lang="en-US" sz="2300" smtClean="0">
                <a:solidFill>
                  <a:schemeClr val="hlink"/>
                </a:solidFill>
              </a:rPr>
              <a:t>Servo Motor</a:t>
            </a:r>
            <a:r>
              <a:rPr lang="en-US" sz="2300" smtClean="0"/>
              <a:t> – it uses a </a:t>
            </a:r>
            <a:r>
              <a:rPr lang="en-US" sz="2300" smtClean="0">
                <a:solidFill>
                  <a:srgbClr val="FF0000"/>
                </a:solidFill>
              </a:rPr>
              <a:t>built-in incremental optical encoder</a:t>
            </a:r>
            <a:r>
              <a:rPr lang="en-US" sz="2300" smtClean="0"/>
              <a:t> to precisely control the motor’s output. </a:t>
            </a:r>
          </a:p>
          <a:p>
            <a:pPr marL="609600" indent="-609600" eaLnBrk="1" hangingPunct="1">
              <a:lnSpc>
                <a:spcPct val="90000"/>
              </a:lnSpc>
            </a:pPr>
            <a:endParaRPr lang="en-US" sz="2300" smtClean="0"/>
          </a:p>
          <a:p>
            <a:pPr marL="609600" indent="-609600" eaLnBrk="1" hangingPunct="1">
              <a:lnSpc>
                <a:spcPct val="90000"/>
              </a:lnSpc>
            </a:pPr>
            <a:r>
              <a:rPr lang="en-US" sz="2300" smtClean="0"/>
              <a:t>The </a:t>
            </a:r>
            <a:r>
              <a:rPr lang="en-US" sz="2300" smtClean="0">
                <a:solidFill>
                  <a:schemeClr val="hlink"/>
                </a:solidFill>
              </a:rPr>
              <a:t>NXT</a:t>
            </a:r>
            <a:r>
              <a:rPr lang="en-US" sz="2300" smtClean="0"/>
              <a:t> allows to specify the rotating degree with an accurate of one degree, the rotating revolution, or run time at different output powers.  </a:t>
            </a:r>
          </a:p>
          <a:p>
            <a:pPr marL="609600" indent="-609600" eaLnBrk="1" hangingPunct="1">
              <a:lnSpc>
                <a:spcPct val="90000"/>
              </a:lnSpc>
            </a:pPr>
            <a:endParaRPr lang="en-US" sz="2300" smtClean="0"/>
          </a:p>
          <a:p>
            <a:pPr marL="609600" indent="-609600" eaLnBrk="1" hangingPunct="1">
              <a:lnSpc>
                <a:spcPct val="90000"/>
              </a:lnSpc>
            </a:pPr>
            <a:r>
              <a:rPr lang="en-US" sz="2300" smtClean="0"/>
              <a:t>The user can also synchronize between two motors and control using other internal readings.</a:t>
            </a:r>
          </a:p>
          <a:p>
            <a:pPr marL="609600" indent="-609600" eaLnBrk="1" hangingPunct="1">
              <a:lnSpc>
                <a:spcPct val="90000"/>
              </a:lnSpc>
            </a:pPr>
            <a:endParaRPr lang="en-US" sz="2300" smtClean="0"/>
          </a:p>
        </p:txBody>
      </p:sp>
      <p:sp>
        <p:nvSpPr>
          <p:cNvPr id="23554"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latin typeface="Calibri" pitchFamily="34" charset="0"/>
            </a:endParaRPr>
          </a:p>
        </p:txBody>
      </p:sp>
      <p:pic>
        <p:nvPicPr>
          <p:cNvPr id="23555" name="Picture 1"/>
          <p:cNvPicPr>
            <a:picLocks noChangeAspect="1" noChangeArrowheads="1"/>
          </p:cNvPicPr>
          <p:nvPr/>
        </p:nvPicPr>
        <p:blipFill>
          <a:blip r:embed="rId2"/>
          <a:srcRect/>
          <a:stretch>
            <a:fillRect/>
          </a:stretch>
        </p:blipFill>
        <p:spPr bwMode="auto">
          <a:xfrm>
            <a:off x="4495800" y="4170363"/>
            <a:ext cx="4648200" cy="2687637"/>
          </a:xfrm>
          <a:prstGeom prst="rect">
            <a:avLst/>
          </a:prstGeom>
          <a:noFill/>
          <a:ln w="9525">
            <a:noFill/>
            <a:miter lim="800000"/>
            <a:headEnd/>
            <a:tailEnd/>
          </a:ln>
        </p:spPr>
      </p:pic>
      <p:sp>
        <p:nvSpPr>
          <p:cNvPr id="23557" name="Text Box 5"/>
          <p:cNvSpPr txBox="1">
            <a:spLocks noChangeArrowheads="1"/>
          </p:cNvSpPr>
          <p:nvPr/>
        </p:nvSpPr>
        <p:spPr bwMode="auto">
          <a:xfrm>
            <a:off x="1447800" y="152400"/>
            <a:ext cx="5715000" cy="701675"/>
          </a:xfrm>
          <a:prstGeom prst="rect">
            <a:avLst/>
          </a:prstGeom>
          <a:noFill/>
          <a:ln w="9525">
            <a:noFill/>
            <a:miter lim="800000"/>
            <a:headEnd/>
            <a:tailEnd/>
          </a:ln>
          <a:effectLst/>
        </p:spPr>
        <p:txBody>
          <a:bodyPr>
            <a:spAutoFit/>
          </a:bodyPr>
          <a:lstStyle/>
          <a:p>
            <a:pPr>
              <a:spcBef>
                <a:spcPct val="50000"/>
              </a:spcBef>
              <a:defRPr/>
            </a:pPr>
            <a:r>
              <a:rPr lang="en-US" sz="4000" b="1">
                <a:solidFill>
                  <a:srgbClr val="FF0000"/>
                </a:solidFill>
                <a:effectLst>
                  <a:outerShdw blurRad="38100" dist="38100" dir="2700000" algn="tl">
                    <a:srgbClr val="C0C0C0"/>
                  </a:outerShdw>
                </a:effectLst>
              </a:rPr>
              <a:t>Our use of motors </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Content Placeholder 2"/>
          <p:cNvSpPr>
            <a:spLocks noGrp="1"/>
          </p:cNvSpPr>
          <p:nvPr>
            <p:ph idx="1"/>
          </p:nvPr>
        </p:nvSpPr>
        <p:spPr>
          <a:xfrm>
            <a:off x="457200" y="1600200"/>
            <a:ext cx="3657600" cy="4525963"/>
          </a:xfrm>
        </p:spPr>
        <p:txBody>
          <a:bodyPr/>
          <a:lstStyle/>
          <a:p>
            <a:pPr eaLnBrk="1" hangingPunct="1">
              <a:lnSpc>
                <a:spcPct val="90000"/>
              </a:lnSpc>
            </a:pPr>
            <a:r>
              <a:rPr lang="en-US" sz="2700" smtClean="0"/>
              <a:t>The </a:t>
            </a:r>
            <a:r>
              <a:rPr lang="en-US" sz="2700" smtClean="0">
                <a:solidFill>
                  <a:srgbClr val="FF0000"/>
                </a:solidFill>
              </a:rPr>
              <a:t>Ultrasonic Sensor</a:t>
            </a:r>
            <a:r>
              <a:rPr lang="en-US" sz="2700" smtClean="0"/>
              <a:t> – as described previously allows the robot to measure distances to its surroundings and avoid obstacles.  </a:t>
            </a:r>
          </a:p>
          <a:p>
            <a:pPr eaLnBrk="1" hangingPunct="1">
              <a:lnSpc>
                <a:spcPct val="90000"/>
              </a:lnSpc>
            </a:pPr>
            <a:endParaRPr lang="en-US" sz="2700" smtClean="0"/>
          </a:p>
          <a:p>
            <a:pPr eaLnBrk="1" hangingPunct="1">
              <a:lnSpc>
                <a:spcPct val="90000"/>
              </a:lnSpc>
            </a:pPr>
            <a:r>
              <a:rPr lang="en-US" sz="2700" smtClean="0"/>
              <a:t>The NXT ultrasonic sensor has a range of 255 cm and accuracy within 3 cm.</a:t>
            </a:r>
          </a:p>
          <a:p>
            <a:pPr eaLnBrk="1" hangingPunct="1">
              <a:lnSpc>
                <a:spcPct val="90000"/>
              </a:lnSpc>
            </a:pPr>
            <a:endParaRPr lang="en-US" sz="2700" smtClean="0"/>
          </a:p>
        </p:txBody>
      </p:sp>
      <p:sp>
        <p:nvSpPr>
          <p:cNvPr id="24578"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latin typeface="Calibri" pitchFamily="34" charset="0"/>
            </a:endParaRPr>
          </a:p>
        </p:txBody>
      </p:sp>
      <p:pic>
        <p:nvPicPr>
          <p:cNvPr id="24579" name="Picture 1"/>
          <p:cNvPicPr>
            <a:picLocks noChangeAspect="1" noChangeArrowheads="1"/>
          </p:cNvPicPr>
          <p:nvPr/>
        </p:nvPicPr>
        <p:blipFill>
          <a:blip r:embed="rId2"/>
          <a:srcRect/>
          <a:stretch>
            <a:fillRect/>
          </a:stretch>
        </p:blipFill>
        <p:spPr bwMode="auto">
          <a:xfrm>
            <a:off x="4495800" y="1652588"/>
            <a:ext cx="4648200" cy="3986212"/>
          </a:xfrm>
          <a:prstGeom prst="rect">
            <a:avLst/>
          </a:prstGeom>
          <a:noFill/>
          <a:ln w="9525">
            <a:noFill/>
            <a:miter lim="800000"/>
            <a:headEnd/>
            <a:tailEnd/>
          </a:ln>
        </p:spPr>
      </p:pic>
      <p:sp>
        <p:nvSpPr>
          <p:cNvPr id="24582" name="Text Box 6"/>
          <p:cNvSpPr txBox="1">
            <a:spLocks noChangeArrowheads="1"/>
          </p:cNvSpPr>
          <p:nvPr/>
        </p:nvSpPr>
        <p:spPr bwMode="auto">
          <a:xfrm>
            <a:off x="1447800" y="152400"/>
            <a:ext cx="5715000" cy="701675"/>
          </a:xfrm>
          <a:prstGeom prst="rect">
            <a:avLst/>
          </a:prstGeom>
          <a:noFill/>
          <a:ln w="9525">
            <a:noFill/>
            <a:miter lim="800000"/>
            <a:headEnd/>
            <a:tailEnd/>
          </a:ln>
          <a:effectLst/>
        </p:spPr>
        <p:txBody>
          <a:bodyPr>
            <a:spAutoFit/>
          </a:bodyPr>
          <a:lstStyle/>
          <a:p>
            <a:pPr>
              <a:spcBef>
                <a:spcPct val="50000"/>
              </a:spcBef>
              <a:defRPr/>
            </a:pPr>
            <a:r>
              <a:rPr lang="en-US" sz="4000" b="1">
                <a:solidFill>
                  <a:srgbClr val="FF0000"/>
                </a:solidFill>
                <a:effectLst>
                  <a:outerShdw blurRad="38100" dist="38100" dir="2700000" algn="tl">
                    <a:srgbClr val="C0C0C0"/>
                  </a:outerShdw>
                </a:effectLst>
              </a:rPr>
              <a:t>Our use of sensors </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p:nvPr>
        </p:nvSpPr>
        <p:spPr>
          <a:xfrm>
            <a:off x="457200" y="0"/>
            <a:ext cx="8229600" cy="838200"/>
          </a:xfrm>
          <a:solidFill>
            <a:srgbClr val="FFFF00"/>
          </a:solidFill>
        </p:spPr>
        <p:txBody>
          <a:bodyPr/>
          <a:lstStyle/>
          <a:p>
            <a:pPr eaLnBrk="1" hangingPunct="1">
              <a:defRPr/>
            </a:pPr>
            <a:r>
              <a:rPr lang="en-US" sz="4800" b="1" smtClean="0">
                <a:solidFill>
                  <a:srgbClr val="FF0000"/>
                </a:solidFill>
                <a:effectLst>
                  <a:outerShdw blurRad="38100" dist="38100" dir="2700000" algn="tl">
                    <a:srgbClr val="000000"/>
                  </a:outerShdw>
                </a:effectLst>
              </a:rPr>
              <a:t>Programming in NXC</a:t>
            </a:r>
          </a:p>
        </p:txBody>
      </p:sp>
      <p:sp>
        <p:nvSpPr>
          <p:cNvPr id="25602" name="Content Placeholder 2"/>
          <p:cNvSpPr>
            <a:spLocks noGrp="1"/>
          </p:cNvSpPr>
          <p:nvPr>
            <p:ph idx="1"/>
          </p:nvPr>
        </p:nvSpPr>
        <p:spPr>
          <a:xfrm>
            <a:off x="457200" y="1066800"/>
            <a:ext cx="8229600" cy="4525963"/>
          </a:xfrm>
        </p:spPr>
        <p:txBody>
          <a:bodyPr/>
          <a:lstStyle/>
          <a:p>
            <a:pPr marL="609600" indent="-609600" eaLnBrk="1" hangingPunct="1">
              <a:lnSpc>
                <a:spcPct val="80000"/>
              </a:lnSpc>
              <a:buFont typeface="Arial" charset="0"/>
              <a:buAutoNum type="arabicPeriod"/>
            </a:pPr>
            <a:r>
              <a:rPr lang="en-US" sz="2200" smtClean="0"/>
              <a:t>The most common C like compiler for NXT are RobotC and NXC (Not eXactly C).  </a:t>
            </a:r>
          </a:p>
          <a:p>
            <a:pPr marL="609600" indent="-609600" eaLnBrk="1" hangingPunct="1">
              <a:lnSpc>
                <a:spcPct val="80000"/>
              </a:lnSpc>
              <a:buFont typeface="Arial" charset="0"/>
              <a:buAutoNum type="arabicPeriod"/>
            </a:pPr>
            <a:r>
              <a:rPr lang="en-US" sz="2200" smtClean="0"/>
              <a:t>Since the RobotC requires license to use, the project robot was coded in NXC, which is an open source compiler</a:t>
            </a:r>
          </a:p>
          <a:p>
            <a:pPr marL="609600" indent="-609600" eaLnBrk="1" hangingPunct="1">
              <a:lnSpc>
                <a:spcPct val="80000"/>
              </a:lnSpc>
              <a:buFont typeface="Arial" charset="0"/>
              <a:buAutoNum type="arabicPeriod"/>
            </a:pPr>
            <a:endParaRPr lang="en-US" sz="2200" smtClean="0"/>
          </a:p>
          <a:p>
            <a:pPr marL="609600" indent="-609600" eaLnBrk="1" hangingPunct="1">
              <a:lnSpc>
                <a:spcPct val="80000"/>
              </a:lnSpc>
              <a:buFont typeface="Arial" charset="0"/>
              <a:buAutoNum type="arabicPeriod"/>
            </a:pPr>
            <a:r>
              <a:rPr lang="en-US" sz="2200" smtClean="0"/>
              <a:t>The NXT has a bytecode interpreter, which can be used to execute programs. </a:t>
            </a:r>
          </a:p>
          <a:p>
            <a:pPr marL="609600" indent="-609600" eaLnBrk="1" hangingPunct="1">
              <a:lnSpc>
                <a:spcPct val="80000"/>
              </a:lnSpc>
              <a:buFont typeface="Arial" charset="0"/>
              <a:buAutoNum type="arabicPeriod"/>
            </a:pPr>
            <a:endParaRPr lang="en-US" sz="2200" smtClean="0"/>
          </a:p>
          <a:p>
            <a:pPr marL="609600" indent="-609600" eaLnBrk="1" hangingPunct="1">
              <a:lnSpc>
                <a:spcPct val="80000"/>
              </a:lnSpc>
              <a:buFont typeface="Arial" charset="0"/>
              <a:buAutoNum type="arabicPeriod"/>
            </a:pPr>
            <a:r>
              <a:rPr lang="en-US" sz="2200" smtClean="0"/>
              <a:t> The NXC compiler translates a source program into NXT bytecodes, which can then be executed on the target itself.  </a:t>
            </a:r>
          </a:p>
          <a:p>
            <a:pPr marL="609600" indent="-609600" eaLnBrk="1" hangingPunct="1">
              <a:lnSpc>
                <a:spcPct val="80000"/>
              </a:lnSpc>
              <a:buFont typeface="Arial" charset="0"/>
              <a:buAutoNum type="arabicPeriod"/>
            </a:pPr>
            <a:endParaRPr lang="en-US" sz="2200" smtClean="0"/>
          </a:p>
          <a:p>
            <a:pPr marL="609600" indent="-609600" eaLnBrk="1" hangingPunct="1">
              <a:lnSpc>
                <a:spcPct val="80000"/>
              </a:lnSpc>
              <a:buFont typeface="Arial" charset="0"/>
              <a:buAutoNum type="arabicPeriod"/>
            </a:pPr>
            <a:r>
              <a:rPr lang="en-US" sz="2200" smtClean="0"/>
              <a:t>Although the preprocessor and control structures of NXC are very similar to C, NXC is not a general-purpose programming language, and there are many restrictions that stem from limitations of the NXT bytecode interpreter.  </a:t>
            </a:r>
          </a:p>
          <a:p>
            <a:pPr marL="609600" indent="-609600" eaLnBrk="1" hangingPunct="1">
              <a:lnSpc>
                <a:spcPct val="80000"/>
              </a:lnSpc>
              <a:buFont typeface="Arial" charset="0"/>
              <a:buAutoNum type="arabicPeriod"/>
            </a:pPr>
            <a:endParaRPr lang="en-US" sz="2200" smtClean="0"/>
          </a:p>
          <a:p>
            <a:pPr marL="609600" indent="-609600" eaLnBrk="1" hangingPunct="1">
              <a:lnSpc>
                <a:spcPct val="80000"/>
              </a:lnSpc>
              <a:buFont typeface="Arial" charset="0"/>
              <a:buAutoNum type="arabicPeriod"/>
            </a:pPr>
            <a:r>
              <a:rPr lang="en-US" sz="2200" smtClean="0"/>
              <a:t>The lexical rules of the compiler and the NXT input/output reading commands can be found at the “NXC Guide”.</a:t>
            </a:r>
          </a:p>
          <a:p>
            <a:pPr marL="609600" indent="-609600" eaLnBrk="1" hangingPunct="1">
              <a:lnSpc>
                <a:spcPct val="80000"/>
              </a:lnSpc>
              <a:buFont typeface="Arial" charset="0"/>
              <a:buAutoNum type="arabicPeriod"/>
            </a:pPr>
            <a:endParaRPr lang="en-US" sz="220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p:nvPr>
        </p:nvSpPr>
        <p:spPr>
          <a:xfrm>
            <a:off x="457200" y="0"/>
            <a:ext cx="8229600" cy="1143000"/>
          </a:xfrm>
        </p:spPr>
        <p:txBody>
          <a:bodyPr/>
          <a:lstStyle/>
          <a:p>
            <a:pPr eaLnBrk="1" hangingPunct="1"/>
            <a:r>
              <a:rPr lang="en-US" smtClean="0"/>
              <a:t>NXC compiler interface</a:t>
            </a:r>
          </a:p>
        </p:txBody>
      </p:sp>
      <p:sp>
        <p:nvSpPr>
          <p:cNvPr id="26626" name="Content Placeholder 2"/>
          <p:cNvSpPr>
            <a:spLocks noGrp="1"/>
          </p:cNvSpPr>
          <p:nvPr>
            <p:ph idx="1"/>
          </p:nvPr>
        </p:nvSpPr>
        <p:spPr/>
        <p:txBody>
          <a:bodyPr/>
          <a:lstStyle/>
          <a:p>
            <a:pPr eaLnBrk="1" hangingPunct="1"/>
            <a:endParaRPr lang="en-US" smtClean="0"/>
          </a:p>
        </p:txBody>
      </p:sp>
      <p:sp>
        <p:nvSpPr>
          <p:cNvPr id="26627"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latin typeface="Calibri" pitchFamily="34" charset="0"/>
            </a:endParaRPr>
          </a:p>
        </p:txBody>
      </p:sp>
      <p:pic>
        <p:nvPicPr>
          <p:cNvPr id="26628" name="Picture 1"/>
          <p:cNvPicPr>
            <a:picLocks noChangeAspect="1" noChangeArrowheads="1"/>
          </p:cNvPicPr>
          <p:nvPr/>
        </p:nvPicPr>
        <p:blipFill>
          <a:blip r:embed="rId2"/>
          <a:srcRect/>
          <a:stretch>
            <a:fillRect/>
          </a:stretch>
        </p:blipFill>
        <p:spPr bwMode="auto">
          <a:xfrm>
            <a:off x="0" y="1004888"/>
            <a:ext cx="9144000" cy="585311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itle 1"/>
          <p:cNvSpPr>
            <a:spLocks noGrp="1"/>
          </p:cNvSpPr>
          <p:nvPr>
            <p:ph type="title"/>
          </p:nvPr>
        </p:nvSpPr>
        <p:spPr>
          <a:xfrm>
            <a:off x="457200" y="0"/>
            <a:ext cx="8229600" cy="762000"/>
          </a:xfrm>
        </p:spPr>
        <p:txBody>
          <a:bodyPr/>
          <a:lstStyle/>
          <a:p>
            <a:pPr eaLnBrk="1" hangingPunct="1"/>
            <a:r>
              <a:rPr lang="en-US" b="1" smtClean="0"/>
              <a:t>Project Code</a:t>
            </a:r>
            <a:endParaRPr lang="en-US" smtClean="0"/>
          </a:p>
        </p:txBody>
      </p:sp>
      <p:sp>
        <p:nvSpPr>
          <p:cNvPr id="27650" name="Content Placeholder 2"/>
          <p:cNvSpPr>
            <a:spLocks noGrp="1"/>
          </p:cNvSpPr>
          <p:nvPr>
            <p:ph idx="1"/>
          </p:nvPr>
        </p:nvSpPr>
        <p:spPr/>
        <p:txBody>
          <a:bodyPr/>
          <a:lstStyle/>
          <a:p>
            <a:pPr marL="609600" indent="-609600" eaLnBrk="1" hangingPunct="1">
              <a:lnSpc>
                <a:spcPct val="90000"/>
              </a:lnSpc>
            </a:pPr>
            <a:r>
              <a:rPr lang="en-US" sz="2700" smtClean="0"/>
              <a:t> The project code was written based on the concept of answering the three fundamental questions</a:t>
            </a:r>
          </a:p>
          <a:p>
            <a:pPr marL="990600" lvl="1" indent="-533400" eaLnBrk="1" hangingPunct="1">
              <a:lnSpc>
                <a:spcPct val="90000"/>
              </a:lnSpc>
            </a:pPr>
            <a:r>
              <a:rPr lang="en-US" sz="2300" smtClean="0"/>
              <a:t>Where am I, </a:t>
            </a:r>
          </a:p>
          <a:p>
            <a:pPr marL="990600" lvl="1" indent="-533400" eaLnBrk="1" hangingPunct="1">
              <a:lnSpc>
                <a:spcPct val="90000"/>
              </a:lnSpc>
            </a:pPr>
            <a:r>
              <a:rPr lang="en-US" sz="2300" smtClean="0"/>
              <a:t>Where am I going, and </a:t>
            </a:r>
          </a:p>
          <a:p>
            <a:pPr marL="990600" lvl="1" indent="-533400" eaLnBrk="1" hangingPunct="1">
              <a:lnSpc>
                <a:spcPct val="90000"/>
              </a:lnSpc>
            </a:pPr>
            <a:r>
              <a:rPr lang="en-US" sz="2300" smtClean="0"/>
              <a:t>How should I get there</a:t>
            </a:r>
          </a:p>
          <a:p>
            <a:pPr marL="990600" lvl="1" indent="-533400" eaLnBrk="1" hangingPunct="1">
              <a:lnSpc>
                <a:spcPct val="90000"/>
              </a:lnSpc>
              <a:buFont typeface="Arial" charset="0"/>
              <a:buNone/>
            </a:pPr>
            <a:r>
              <a:rPr lang="en-US" sz="2300" smtClean="0"/>
              <a:t>and meeting the project goal at the same time.  </a:t>
            </a:r>
          </a:p>
          <a:p>
            <a:pPr marL="609600" indent="-609600" eaLnBrk="1" hangingPunct="1">
              <a:lnSpc>
                <a:spcPct val="90000"/>
              </a:lnSpc>
            </a:pPr>
            <a:endParaRPr lang="en-US" sz="2700" smtClean="0"/>
          </a:p>
          <a:p>
            <a:pPr marL="609600" indent="-609600" eaLnBrk="1" hangingPunct="1">
              <a:lnSpc>
                <a:spcPct val="90000"/>
              </a:lnSpc>
            </a:pPr>
            <a:r>
              <a:rPr lang="en-US" sz="2700" smtClean="0"/>
              <a:t>The answer for those questions would be :</a:t>
            </a:r>
          </a:p>
          <a:p>
            <a:pPr marL="990600" lvl="1" indent="-533400" eaLnBrk="1" hangingPunct="1">
              <a:lnSpc>
                <a:spcPct val="90000"/>
              </a:lnSpc>
            </a:pPr>
            <a:r>
              <a:rPr lang="en-US" sz="2300" smtClean="0"/>
              <a:t>“The robot is sitting on a [x,y] coordinates which start with [0,0] </a:t>
            </a:r>
          </a:p>
          <a:p>
            <a:pPr marL="990600" lvl="1" indent="-533400" eaLnBrk="1" hangingPunct="1">
              <a:lnSpc>
                <a:spcPct val="90000"/>
              </a:lnSpc>
            </a:pPr>
            <a:r>
              <a:rPr lang="en-US" sz="2300" smtClean="0"/>
              <a:t>and always moving forward </a:t>
            </a:r>
          </a:p>
          <a:p>
            <a:pPr marL="990600" lvl="1" indent="-533400" eaLnBrk="1" hangingPunct="1">
              <a:lnSpc>
                <a:spcPct val="90000"/>
              </a:lnSpc>
            </a:pPr>
            <a:r>
              <a:rPr lang="en-US" sz="2300" smtClean="0"/>
              <a:t>with tracking of orientation and distance on the best path which was decided after obstacles detection.”</a:t>
            </a:r>
          </a:p>
          <a:p>
            <a:pPr marL="609600" indent="-609600" eaLnBrk="1" hangingPunct="1">
              <a:lnSpc>
                <a:spcPct val="90000"/>
              </a:lnSpc>
            </a:pPr>
            <a:endParaRPr lang="en-US" sz="270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itle 1"/>
          <p:cNvSpPr>
            <a:spLocks noGrp="1"/>
          </p:cNvSpPr>
          <p:nvPr>
            <p:ph type="title"/>
          </p:nvPr>
        </p:nvSpPr>
        <p:spPr/>
        <p:txBody>
          <a:bodyPr/>
          <a:lstStyle/>
          <a:p>
            <a:pPr eaLnBrk="1" hangingPunct="1"/>
            <a:endParaRPr lang="en-US" smtClean="0"/>
          </a:p>
        </p:txBody>
      </p:sp>
      <p:sp>
        <p:nvSpPr>
          <p:cNvPr id="3" name="Content Placeholder 2"/>
          <p:cNvSpPr>
            <a:spLocks noGrp="1"/>
          </p:cNvSpPr>
          <p:nvPr>
            <p:ph idx="1"/>
          </p:nvPr>
        </p:nvSpPr>
        <p:spPr>
          <a:solidFill>
            <a:srgbClr val="FFFF00"/>
          </a:solidFill>
        </p:spPr>
        <p:txBody>
          <a:bodyPr rtlCol="0">
            <a:normAutofit/>
          </a:bodyPr>
          <a:lstStyle/>
          <a:p>
            <a:pPr algn="ctr" eaLnBrk="1" fontAlgn="auto" hangingPunct="1">
              <a:spcAft>
                <a:spcPts val="0"/>
              </a:spcAft>
              <a:buFont typeface="Arial" pitchFamily="34" charset="0"/>
              <a:buNone/>
              <a:defRPr/>
            </a:pPr>
            <a:r>
              <a:rPr lang="en-US" sz="16600" b="1" dirty="0" smtClean="0">
                <a:solidFill>
                  <a:srgbClr val="FF0000"/>
                </a:solidFill>
                <a:effectLst>
                  <a:outerShdw blurRad="38100" dist="38100" dir="2700000" algn="tl">
                    <a:srgbClr val="000000">
                      <a:alpha val="43137"/>
                    </a:srgbClr>
                  </a:outerShdw>
                </a:effectLst>
              </a:rPr>
              <a:t>Software</a:t>
            </a:r>
            <a:endParaRPr lang="en-US" sz="16600" b="1" dirty="0">
              <a:solidFill>
                <a:srgbClr val="FF0000"/>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8"/>
            <a:ext cx="8229600" cy="563562"/>
          </a:xfrm>
          <a:solidFill>
            <a:srgbClr val="FFFF00"/>
          </a:solidFill>
        </p:spPr>
        <p:txBody>
          <a:bodyPr rtlCol="0">
            <a:normAutofit fontScale="90000"/>
          </a:bodyPr>
          <a:lstStyle/>
          <a:p>
            <a:pPr eaLnBrk="1" fontAlgn="auto" hangingPunct="1">
              <a:spcAft>
                <a:spcPts val="0"/>
              </a:spcAft>
              <a:defRPr/>
            </a:pPr>
            <a:r>
              <a:rPr lang="en-US" b="1" dirty="0" smtClean="0">
                <a:solidFill>
                  <a:srgbClr val="FF0000"/>
                </a:solidFill>
                <a:effectLst>
                  <a:outerShdw blurRad="38100" dist="38100" dir="2700000" algn="tl">
                    <a:srgbClr val="000000">
                      <a:alpha val="43137"/>
                    </a:srgbClr>
                  </a:outerShdw>
                </a:effectLst>
              </a:rPr>
              <a:t>Calibration function “</a:t>
            </a:r>
            <a:r>
              <a:rPr lang="en-US" b="1" dirty="0" err="1" smtClean="0">
                <a:solidFill>
                  <a:srgbClr val="FF0000"/>
                </a:solidFill>
                <a:effectLst>
                  <a:outerShdw blurRad="38100" dist="38100" dir="2700000" algn="tl">
                    <a:srgbClr val="000000">
                      <a:alpha val="43137"/>
                    </a:srgbClr>
                  </a:outerShdw>
                </a:effectLst>
              </a:rPr>
              <a:t>Distant_Check</a:t>
            </a:r>
            <a:r>
              <a:rPr lang="en-US" b="1" dirty="0" smtClean="0">
                <a:solidFill>
                  <a:srgbClr val="FF0000"/>
                </a:solidFill>
                <a:effectLst>
                  <a:outerShdw blurRad="38100" dist="38100" dir="2700000" algn="tl">
                    <a:srgbClr val="000000">
                      <a:alpha val="43137"/>
                    </a:srgbClr>
                  </a:outerShdw>
                </a:effectLst>
              </a:rPr>
              <a:t>”</a:t>
            </a:r>
            <a:endParaRPr lang="en-US" b="1" dirty="0">
              <a:solidFill>
                <a:srgbClr val="FF0000"/>
              </a:solidFill>
              <a:effectLst>
                <a:outerShdw blurRad="38100" dist="38100" dir="2700000" algn="tl">
                  <a:srgbClr val="000000">
                    <a:alpha val="43137"/>
                  </a:srgbClr>
                </a:outerShdw>
              </a:effectLst>
            </a:endParaRPr>
          </a:p>
        </p:txBody>
      </p:sp>
      <p:sp>
        <p:nvSpPr>
          <p:cNvPr id="30722" name="Content Placeholder 2"/>
          <p:cNvSpPr>
            <a:spLocks noGrp="1"/>
          </p:cNvSpPr>
          <p:nvPr>
            <p:ph idx="1"/>
          </p:nvPr>
        </p:nvSpPr>
        <p:spPr>
          <a:xfrm>
            <a:off x="228600" y="914400"/>
            <a:ext cx="8686800" cy="5715000"/>
          </a:xfrm>
        </p:spPr>
        <p:txBody>
          <a:bodyPr/>
          <a:lstStyle/>
          <a:p>
            <a:pPr eaLnBrk="1" hangingPunct="1">
              <a:buFont typeface="Arial" charset="0"/>
              <a:buNone/>
              <a:defRPr/>
            </a:pPr>
            <a:r>
              <a:rPr lang="en-US" sz="1800" b="1" smtClean="0">
                <a:solidFill>
                  <a:schemeClr val="hlink"/>
                </a:solidFill>
                <a:effectLst>
                  <a:outerShdw blurRad="38100" dist="38100" dir="2700000" algn="tl">
                    <a:srgbClr val="C0C0C0"/>
                  </a:outerShdw>
                </a:effectLst>
              </a:rPr>
              <a:t>Calibration function</a:t>
            </a:r>
            <a:r>
              <a:rPr lang="en-US" sz="1600" smtClean="0"/>
              <a:t> </a:t>
            </a:r>
            <a:r>
              <a:rPr lang="en-US" sz="1600" b="1" smtClean="0"/>
              <a:t>“Distant_Check”</a:t>
            </a:r>
            <a:endParaRPr lang="en-US" sz="1600" smtClean="0"/>
          </a:p>
          <a:p>
            <a:pPr eaLnBrk="1" hangingPunct="1">
              <a:buFont typeface="Arial" charset="0"/>
              <a:buNone/>
              <a:defRPr/>
            </a:pPr>
            <a:r>
              <a:rPr lang="en-US" sz="1600" smtClean="0"/>
              <a:t>*********************************************************************</a:t>
            </a:r>
          </a:p>
          <a:p>
            <a:pPr eaLnBrk="1" hangingPunct="1">
              <a:buFont typeface="Arial" charset="0"/>
              <a:buNone/>
              <a:defRPr/>
            </a:pPr>
            <a:r>
              <a:rPr lang="en-US" sz="1600" smtClean="0"/>
              <a:t>The program checks the speed of the robot at given surface and battery life. </a:t>
            </a:r>
          </a:p>
          <a:p>
            <a:pPr eaLnBrk="1" hangingPunct="1">
              <a:buFont typeface="Arial" charset="0"/>
              <a:buNone/>
              <a:defRPr/>
            </a:pPr>
            <a:r>
              <a:rPr lang="en-US" sz="1600" smtClean="0"/>
              <a:t>*********************************************************************</a:t>
            </a:r>
          </a:p>
          <a:p>
            <a:pPr eaLnBrk="1" hangingPunct="1">
              <a:buFont typeface="Arial" charset="0"/>
              <a:buNone/>
              <a:defRPr/>
            </a:pPr>
            <a:r>
              <a:rPr lang="en-US" sz="1600" smtClean="0"/>
              <a:t> </a:t>
            </a:r>
          </a:p>
          <a:p>
            <a:pPr eaLnBrk="1" hangingPunct="1">
              <a:buFont typeface="Arial" charset="0"/>
              <a:buNone/>
              <a:defRPr/>
            </a:pPr>
            <a:r>
              <a:rPr lang="en-US" sz="1600" smtClean="0"/>
              <a:t>The program starts with defining the ultrasonic sensor, input port 4, and driving motor as output port A &amp; C.  Integers dist1, dist2, dist_avg, i defined.</a:t>
            </a:r>
          </a:p>
          <a:p>
            <a:pPr eaLnBrk="1" hangingPunct="1">
              <a:buFont typeface="Arial" charset="0"/>
              <a:buNone/>
              <a:defRPr/>
            </a:pPr>
            <a:r>
              <a:rPr lang="en-US" sz="1600" smtClean="0"/>
              <a:t>-------------------------------------------------------------------------------</a:t>
            </a:r>
          </a:p>
          <a:p>
            <a:pPr eaLnBrk="1" hangingPunct="1">
              <a:buFont typeface="Arial" charset="0"/>
              <a:buNone/>
              <a:defRPr/>
            </a:pPr>
            <a:r>
              <a:rPr lang="en-US" sz="1600" smtClean="0"/>
              <a:t>#define US SENSOR_TYPE_LOWSPEED_9V </a:t>
            </a:r>
            <a:r>
              <a:rPr lang="en-US" sz="1600" smtClean="0">
                <a:solidFill>
                  <a:srgbClr val="FF0000"/>
                </a:solidFill>
              </a:rPr>
              <a:t>//define </a:t>
            </a:r>
            <a:r>
              <a:rPr lang="en-US" sz="1600" b="1" smtClean="0">
                <a:solidFill>
                  <a:srgbClr val="FF0000"/>
                </a:solidFill>
                <a:effectLst>
                  <a:outerShdw blurRad="38100" dist="38100" dir="2700000" algn="tl">
                    <a:srgbClr val="C0C0C0"/>
                  </a:outerShdw>
                </a:effectLst>
              </a:rPr>
              <a:t>US</a:t>
            </a:r>
            <a:r>
              <a:rPr lang="en-US" sz="1600" smtClean="0">
                <a:solidFill>
                  <a:srgbClr val="FF0000"/>
                </a:solidFill>
              </a:rPr>
              <a:t> as the Ultra Sonic sensor</a:t>
            </a:r>
          </a:p>
          <a:p>
            <a:pPr eaLnBrk="1" hangingPunct="1">
              <a:buFont typeface="Arial" charset="0"/>
              <a:buNone/>
              <a:defRPr/>
            </a:pPr>
            <a:r>
              <a:rPr lang="en-US" sz="1600" smtClean="0"/>
              <a:t>#define Motor OUT_AC               </a:t>
            </a:r>
            <a:r>
              <a:rPr lang="en-US" sz="1600" smtClean="0">
                <a:solidFill>
                  <a:srgbClr val="FF0000"/>
                </a:solidFill>
              </a:rPr>
              <a:t>//driving motor</a:t>
            </a:r>
          </a:p>
          <a:p>
            <a:pPr eaLnBrk="1" hangingPunct="1">
              <a:buFont typeface="Arial" charset="0"/>
              <a:buNone/>
              <a:defRPr/>
            </a:pPr>
            <a:r>
              <a:rPr lang="en-US" sz="1600" smtClean="0"/>
              <a:t>#define US_IN IN_4                 </a:t>
            </a:r>
            <a:r>
              <a:rPr lang="en-US" sz="1600" smtClean="0">
                <a:solidFill>
                  <a:srgbClr val="FF0000"/>
                </a:solidFill>
              </a:rPr>
              <a:t>//US sensor input</a:t>
            </a:r>
          </a:p>
          <a:p>
            <a:pPr eaLnBrk="1" hangingPunct="1">
              <a:buFont typeface="Arial" charset="0"/>
              <a:buNone/>
              <a:defRPr/>
            </a:pPr>
            <a:r>
              <a:rPr lang="en-US" sz="1600" smtClean="0"/>
              <a:t> </a:t>
            </a:r>
          </a:p>
          <a:p>
            <a:pPr eaLnBrk="1" hangingPunct="1">
              <a:buFont typeface="Arial" charset="0"/>
              <a:buNone/>
              <a:defRPr/>
            </a:pPr>
            <a:r>
              <a:rPr lang="en-US" sz="1600" b="1" smtClean="0">
                <a:solidFill>
                  <a:srgbClr val="FF0000"/>
                </a:solidFill>
                <a:effectLst>
                  <a:outerShdw blurRad="38100" dist="38100" dir="2700000" algn="tl">
                    <a:srgbClr val="C0C0C0"/>
                  </a:outerShdw>
                </a:effectLst>
              </a:rPr>
              <a:t>task main()</a:t>
            </a:r>
          </a:p>
          <a:p>
            <a:pPr eaLnBrk="1" hangingPunct="1">
              <a:buFont typeface="Arial" charset="0"/>
              <a:buNone/>
              <a:defRPr/>
            </a:pPr>
            <a:r>
              <a:rPr lang="en-US" sz="1600" b="1" smtClean="0">
                <a:solidFill>
                  <a:srgbClr val="FF0000"/>
                </a:solidFill>
                <a:effectLst>
                  <a:outerShdw blurRad="38100" dist="38100" dir="2700000" algn="tl">
                    <a:srgbClr val="C0C0C0"/>
                  </a:outerShdw>
                </a:effectLst>
              </a:rPr>
              <a:t>{</a:t>
            </a:r>
          </a:p>
          <a:p>
            <a:pPr eaLnBrk="1" hangingPunct="1">
              <a:buFont typeface="Arial" charset="0"/>
              <a:buNone/>
              <a:defRPr/>
            </a:pPr>
            <a:r>
              <a:rPr lang="en-US" sz="1600" smtClean="0"/>
              <a:t>int dist1;</a:t>
            </a:r>
          </a:p>
          <a:p>
            <a:pPr eaLnBrk="1" hangingPunct="1">
              <a:buFont typeface="Arial" charset="0"/>
              <a:buNone/>
              <a:defRPr/>
            </a:pPr>
            <a:r>
              <a:rPr lang="en-US" sz="1600" smtClean="0"/>
              <a:t>int dist2;</a:t>
            </a:r>
          </a:p>
          <a:p>
            <a:pPr eaLnBrk="1" hangingPunct="1">
              <a:buFont typeface="Arial" charset="0"/>
              <a:buNone/>
              <a:defRPr/>
            </a:pPr>
            <a:r>
              <a:rPr lang="en-US" sz="1600" smtClean="0"/>
              <a:t>int dist_avg;</a:t>
            </a:r>
          </a:p>
          <a:p>
            <a:pPr eaLnBrk="1" hangingPunct="1">
              <a:buFont typeface="Arial" charset="0"/>
              <a:buNone/>
              <a:defRPr/>
            </a:pPr>
            <a:r>
              <a:rPr lang="en-US" sz="1600" smtClean="0"/>
              <a:t>int i;</a:t>
            </a:r>
          </a:p>
          <a:p>
            <a:pPr eaLnBrk="1" hangingPunct="1">
              <a:buFont typeface="Arial" charset="0"/>
              <a:buNone/>
              <a:defRPr/>
            </a:pPr>
            <a:r>
              <a:rPr lang="en-US" sz="1600" smtClean="0"/>
              <a:t>-------------------------------------------------------------------------------</a:t>
            </a:r>
          </a:p>
          <a:p>
            <a:pPr eaLnBrk="1" hangingPunct="1">
              <a:buFont typeface="Arial" charset="0"/>
              <a:buNone/>
              <a:defRPr/>
            </a:pPr>
            <a:endParaRPr lang="en-US" sz="160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Title 1"/>
          <p:cNvSpPr>
            <a:spLocks noGrp="1"/>
          </p:cNvSpPr>
          <p:nvPr>
            <p:ph type="title"/>
          </p:nvPr>
        </p:nvSpPr>
        <p:spPr>
          <a:xfrm>
            <a:off x="0" y="0"/>
            <a:ext cx="4724400" cy="914400"/>
          </a:xfrm>
          <a:solidFill>
            <a:srgbClr val="FFFF00"/>
          </a:solidFill>
        </p:spPr>
        <p:txBody>
          <a:bodyPr/>
          <a:lstStyle/>
          <a:p>
            <a:pPr eaLnBrk="1" hangingPunct="1"/>
            <a:r>
              <a:rPr lang="en-US" sz="2000" smtClean="0">
                <a:solidFill>
                  <a:srgbClr val="FF0000"/>
                </a:solidFill>
              </a:rPr>
              <a:t>This section set ultrasonic sensor in input port 4 and with a little time delay (0.05 seconds).  Initiate counter i to 0.</a:t>
            </a:r>
          </a:p>
        </p:txBody>
      </p:sp>
      <p:sp>
        <p:nvSpPr>
          <p:cNvPr id="30722" name="Content Placeholder 2"/>
          <p:cNvSpPr>
            <a:spLocks noGrp="1"/>
          </p:cNvSpPr>
          <p:nvPr>
            <p:ph idx="1"/>
          </p:nvPr>
        </p:nvSpPr>
        <p:spPr>
          <a:xfrm>
            <a:off x="0" y="762000"/>
            <a:ext cx="5029200" cy="5410200"/>
          </a:xfrm>
        </p:spPr>
        <p:txBody>
          <a:bodyPr/>
          <a:lstStyle/>
          <a:p>
            <a:pPr eaLnBrk="1" hangingPunct="1">
              <a:buFont typeface="Arial" charset="0"/>
              <a:buNone/>
            </a:pPr>
            <a:r>
              <a:rPr lang="en-US" sz="1400" smtClean="0"/>
              <a:t>-------------------------------------------------------------------------------</a:t>
            </a:r>
          </a:p>
          <a:p>
            <a:pPr eaLnBrk="1" hangingPunct="1">
              <a:buFont typeface="Arial" charset="0"/>
              <a:buNone/>
            </a:pPr>
            <a:r>
              <a:rPr lang="en-US" sz="1400" smtClean="0"/>
              <a:t>SetSensorType(US_IN, US); </a:t>
            </a:r>
            <a:r>
              <a:rPr lang="en-US" sz="1400" smtClean="0">
                <a:solidFill>
                  <a:srgbClr val="FF0000"/>
                </a:solidFill>
              </a:rPr>
              <a:t>// US sensor in input port 4</a:t>
            </a:r>
          </a:p>
          <a:p>
            <a:pPr eaLnBrk="1" hangingPunct="1">
              <a:buFont typeface="Arial" charset="0"/>
              <a:buNone/>
            </a:pPr>
            <a:r>
              <a:rPr lang="en-US" sz="1400" smtClean="0"/>
              <a:t>Wait(50);</a:t>
            </a:r>
          </a:p>
          <a:p>
            <a:pPr eaLnBrk="1" hangingPunct="1">
              <a:buFont typeface="Arial" charset="0"/>
              <a:buNone/>
            </a:pPr>
            <a:r>
              <a:rPr lang="en-US" sz="1400" smtClean="0"/>
              <a:t>i = 0;</a:t>
            </a:r>
          </a:p>
          <a:p>
            <a:pPr eaLnBrk="1" hangingPunct="1">
              <a:buFont typeface="Arial" charset="0"/>
              <a:buNone/>
            </a:pPr>
            <a:r>
              <a:rPr lang="en-US" sz="1400" smtClean="0"/>
              <a:t>-------------------------------------------------------------------------------</a:t>
            </a:r>
          </a:p>
          <a:p>
            <a:pPr eaLnBrk="1" hangingPunct="1">
              <a:buFont typeface="Arial" charset="0"/>
              <a:buNone/>
            </a:pPr>
            <a:r>
              <a:rPr lang="en-US" sz="1600" b="1" smtClean="0">
                <a:solidFill>
                  <a:srgbClr val="FF0000"/>
                </a:solidFill>
              </a:rPr>
              <a:t>This section show the ultrasonic sensor will take distance reading 1 second apart for 5 seconds and average the distance which is  stored in dist_avg. </a:t>
            </a:r>
          </a:p>
          <a:p>
            <a:pPr eaLnBrk="1" hangingPunct="1">
              <a:buFont typeface="Arial" charset="0"/>
              <a:buNone/>
            </a:pPr>
            <a:r>
              <a:rPr lang="en-US" sz="1400" smtClean="0"/>
              <a:t>-------------------------------------------------------------------------------</a:t>
            </a:r>
          </a:p>
          <a:p>
            <a:pPr eaLnBrk="1" hangingPunct="1">
              <a:buFont typeface="Arial" charset="0"/>
              <a:buNone/>
            </a:pPr>
            <a:r>
              <a:rPr lang="en-US" sz="1400" smtClean="0"/>
              <a:t>while (i &lt;5)</a:t>
            </a:r>
          </a:p>
          <a:p>
            <a:pPr eaLnBrk="1" hangingPunct="1">
              <a:buFont typeface="Arial" charset="0"/>
              <a:buNone/>
            </a:pPr>
            <a:r>
              <a:rPr lang="en-US" sz="1400" smtClean="0"/>
              <a:t>      {</a:t>
            </a:r>
          </a:p>
          <a:p>
            <a:pPr eaLnBrk="1" hangingPunct="1">
              <a:buFont typeface="Arial" charset="0"/>
              <a:buNone/>
            </a:pPr>
            <a:r>
              <a:rPr lang="en-US" sz="1400" smtClean="0"/>
              <a:t>      dist1 =  SensorUS(US_IN);</a:t>
            </a:r>
          </a:p>
          <a:p>
            <a:pPr eaLnBrk="1" hangingPunct="1">
              <a:buFont typeface="Arial" charset="0"/>
              <a:buNone/>
            </a:pPr>
            <a:r>
              <a:rPr lang="en-US" sz="1400" smtClean="0"/>
              <a:t>      OnFwdSync(Motor,50,0);</a:t>
            </a:r>
          </a:p>
          <a:p>
            <a:pPr eaLnBrk="1" hangingPunct="1">
              <a:buFont typeface="Arial" charset="0"/>
              <a:buNone/>
            </a:pPr>
            <a:r>
              <a:rPr lang="en-US" sz="1400" smtClean="0"/>
              <a:t>      Wait(1000);</a:t>
            </a:r>
          </a:p>
          <a:p>
            <a:pPr eaLnBrk="1" hangingPunct="1">
              <a:buFont typeface="Arial" charset="0"/>
              <a:buNone/>
            </a:pPr>
            <a:r>
              <a:rPr lang="en-US" sz="1400" smtClean="0"/>
              <a:t>      dist2 = SensorUS(US_IN);</a:t>
            </a:r>
          </a:p>
          <a:p>
            <a:pPr eaLnBrk="1" hangingPunct="1">
              <a:buFont typeface="Arial" charset="0"/>
              <a:buNone/>
            </a:pPr>
            <a:r>
              <a:rPr lang="en-US" sz="1400" smtClean="0"/>
              <a:t>      if(i == 0){</a:t>
            </a:r>
          </a:p>
          <a:p>
            <a:pPr eaLnBrk="1" hangingPunct="1">
              <a:buFont typeface="Arial" charset="0"/>
              <a:buNone/>
            </a:pPr>
            <a:r>
              <a:rPr lang="en-US" sz="1400" smtClean="0"/>
              <a:t>           dist_avg = (dist1-dist2);</a:t>
            </a:r>
          </a:p>
          <a:p>
            <a:pPr eaLnBrk="1" hangingPunct="1">
              <a:buFont typeface="Arial" charset="0"/>
              <a:buNone/>
            </a:pPr>
            <a:r>
              <a:rPr lang="en-US" sz="1400" smtClean="0"/>
              <a:t>           }</a:t>
            </a:r>
          </a:p>
          <a:p>
            <a:pPr eaLnBrk="1" hangingPunct="1">
              <a:buFont typeface="Arial" charset="0"/>
              <a:buNone/>
            </a:pPr>
            <a:r>
              <a:rPr lang="en-US" sz="1400" smtClean="0"/>
              <a:t>      else {</a:t>
            </a:r>
          </a:p>
          <a:p>
            <a:pPr eaLnBrk="1" hangingPunct="1">
              <a:buFont typeface="Arial" charset="0"/>
              <a:buNone/>
            </a:pPr>
            <a:r>
              <a:rPr lang="en-US" sz="1400" smtClean="0"/>
              <a:t>           dist_avg = (dist_avg+(dist1-dist2))/2;</a:t>
            </a:r>
          </a:p>
          <a:p>
            <a:pPr eaLnBrk="1" hangingPunct="1">
              <a:buFont typeface="Arial" charset="0"/>
              <a:buNone/>
            </a:pPr>
            <a:r>
              <a:rPr lang="en-US" sz="1400" smtClean="0"/>
              <a:t>           }</a:t>
            </a:r>
          </a:p>
          <a:p>
            <a:pPr eaLnBrk="1" hangingPunct="1">
              <a:buFont typeface="Arial" charset="0"/>
              <a:buNone/>
            </a:pPr>
            <a:r>
              <a:rPr lang="en-US" sz="1400" smtClean="0"/>
              <a:t>      i++;</a:t>
            </a:r>
          </a:p>
          <a:p>
            <a:pPr eaLnBrk="1" hangingPunct="1">
              <a:buFont typeface="Arial" charset="0"/>
              <a:buNone/>
            </a:pPr>
            <a:r>
              <a:rPr lang="en-US" sz="1400" smtClean="0"/>
              <a:t>      }</a:t>
            </a:r>
          </a:p>
          <a:p>
            <a:pPr eaLnBrk="1" hangingPunct="1">
              <a:buFont typeface="Arial" charset="0"/>
              <a:buNone/>
            </a:pPr>
            <a:r>
              <a:rPr lang="en-US" sz="1400" smtClean="0"/>
              <a:t>-------------------------------------------------------------------------------</a:t>
            </a:r>
          </a:p>
          <a:p>
            <a:pPr eaLnBrk="1" hangingPunct="1">
              <a:buFont typeface="Arial" charset="0"/>
              <a:buNone/>
            </a:pPr>
            <a:endParaRPr lang="en-US" sz="1400" smtClean="0"/>
          </a:p>
        </p:txBody>
      </p:sp>
      <p:sp>
        <p:nvSpPr>
          <p:cNvPr id="30723" name="Line 4"/>
          <p:cNvSpPr>
            <a:spLocks noChangeShapeType="1"/>
          </p:cNvSpPr>
          <p:nvPr/>
        </p:nvSpPr>
        <p:spPr bwMode="auto">
          <a:xfrm flipH="1" flipV="1">
            <a:off x="2514600" y="3581400"/>
            <a:ext cx="3657600" cy="76200"/>
          </a:xfrm>
          <a:prstGeom prst="line">
            <a:avLst/>
          </a:prstGeom>
          <a:noFill/>
          <a:ln w="9525">
            <a:solidFill>
              <a:schemeClr val="tx1"/>
            </a:solidFill>
            <a:round/>
            <a:headEnd/>
            <a:tailEnd type="triangle" w="med" len="med"/>
          </a:ln>
        </p:spPr>
        <p:txBody>
          <a:bodyPr/>
          <a:lstStyle/>
          <a:p>
            <a:endParaRPr lang="en-US"/>
          </a:p>
        </p:txBody>
      </p:sp>
      <p:sp>
        <p:nvSpPr>
          <p:cNvPr id="30724" name="Line 5"/>
          <p:cNvSpPr>
            <a:spLocks noChangeShapeType="1"/>
          </p:cNvSpPr>
          <p:nvPr/>
        </p:nvSpPr>
        <p:spPr bwMode="auto">
          <a:xfrm flipH="1">
            <a:off x="2590800" y="3657600"/>
            <a:ext cx="3505200" cy="685800"/>
          </a:xfrm>
          <a:prstGeom prst="line">
            <a:avLst/>
          </a:prstGeom>
          <a:noFill/>
          <a:ln w="9525">
            <a:solidFill>
              <a:schemeClr val="tx1"/>
            </a:solidFill>
            <a:round/>
            <a:headEnd/>
            <a:tailEnd type="triangle" w="med" len="med"/>
          </a:ln>
        </p:spPr>
        <p:txBody>
          <a:bodyPr/>
          <a:lstStyle/>
          <a:p>
            <a:endParaRPr lang="en-US"/>
          </a:p>
        </p:txBody>
      </p:sp>
      <p:sp>
        <p:nvSpPr>
          <p:cNvPr id="30725" name="Text Box 7"/>
          <p:cNvSpPr txBox="1">
            <a:spLocks noChangeArrowheads="1"/>
          </p:cNvSpPr>
          <p:nvPr/>
        </p:nvSpPr>
        <p:spPr bwMode="auto">
          <a:xfrm>
            <a:off x="6248400" y="3276600"/>
            <a:ext cx="2057400" cy="915988"/>
          </a:xfrm>
          <a:prstGeom prst="rect">
            <a:avLst/>
          </a:prstGeom>
          <a:noFill/>
          <a:ln w="9525">
            <a:noFill/>
            <a:miter lim="800000"/>
            <a:headEnd/>
            <a:tailEnd/>
          </a:ln>
        </p:spPr>
        <p:txBody>
          <a:bodyPr>
            <a:spAutoFit/>
          </a:bodyPr>
          <a:lstStyle/>
          <a:p>
            <a:pPr>
              <a:spcBef>
                <a:spcPct val="50000"/>
              </a:spcBef>
            </a:pPr>
            <a:r>
              <a:rPr lang="en-US"/>
              <a:t>Two measurements to make average</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0" y="152400"/>
            <a:ext cx="9144000" cy="1143000"/>
          </a:xfrm>
          <a:solidFill>
            <a:srgbClr val="FFFF00"/>
          </a:solidFill>
        </p:spPr>
        <p:txBody>
          <a:bodyPr/>
          <a:lstStyle/>
          <a:p>
            <a:pPr eaLnBrk="1" hangingPunct="1"/>
            <a:r>
              <a:rPr lang="en-US" sz="2800" b="1" smtClean="0">
                <a:solidFill>
                  <a:srgbClr val="FF0000"/>
                </a:solidFill>
              </a:rPr>
              <a:t>This last section of task maim outputs </a:t>
            </a:r>
            <a:r>
              <a:rPr lang="en-US" sz="2800" b="1" smtClean="0">
                <a:solidFill>
                  <a:srgbClr val="558ED5"/>
                </a:solidFill>
              </a:rPr>
              <a:t>dist_avg </a:t>
            </a:r>
            <a:r>
              <a:rPr lang="en-US" sz="2800" b="1" smtClean="0">
                <a:solidFill>
                  <a:srgbClr val="FF0000"/>
                </a:solidFill>
              </a:rPr>
              <a:t>on the NXT LCD screen until the user cancels the operation</a:t>
            </a:r>
          </a:p>
        </p:txBody>
      </p:sp>
      <p:sp>
        <p:nvSpPr>
          <p:cNvPr id="3" name="Content Placeholder 2"/>
          <p:cNvSpPr>
            <a:spLocks noGrp="1"/>
          </p:cNvSpPr>
          <p:nvPr>
            <p:ph idx="1"/>
          </p:nvPr>
        </p:nvSpPr>
        <p:spPr/>
        <p:txBody>
          <a:bodyPr>
            <a:normAutofit/>
          </a:bodyPr>
          <a:lstStyle/>
          <a:p>
            <a:pPr eaLnBrk="1" hangingPunct="1">
              <a:buFont typeface="Arial" charset="0"/>
              <a:buNone/>
              <a:defRPr/>
            </a:pPr>
            <a:r>
              <a:rPr lang="en-US" sz="3000" smtClean="0"/>
              <a:t>---------------------------------------------------------------------</a:t>
            </a:r>
          </a:p>
          <a:p>
            <a:pPr eaLnBrk="1" hangingPunct="1">
              <a:buFont typeface="Arial" charset="0"/>
              <a:buNone/>
              <a:defRPr/>
            </a:pPr>
            <a:r>
              <a:rPr lang="en-US" sz="3000" smtClean="0"/>
              <a:t>while (true) </a:t>
            </a:r>
          </a:p>
          <a:p>
            <a:pPr eaLnBrk="1" hangingPunct="1">
              <a:buFont typeface="Arial" charset="0"/>
              <a:buNone/>
              <a:defRPr/>
            </a:pPr>
            <a:r>
              <a:rPr lang="en-US" sz="3000" smtClean="0"/>
              <a:t>      {</a:t>
            </a:r>
          </a:p>
          <a:p>
            <a:pPr eaLnBrk="1" hangingPunct="1">
              <a:buFont typeface="Arial" charset="0"/>
              <a:buNone/>
              <a:defRPr/>
            </a:pPr>
            <a:r>
              <a:rPr lang="en-US" sz="3000" smtClean="0"/>
              <a:t>      Off(Motor);</a:t>
            </a:r>
          </a:p>
          <a:p>
            <a:pPr eaLnBrk="1" hangingPunct="1">
              <a:buFont typeface="Arial" charset="0"/>
              <a:buNone/>
              <a:defRPr/>
            </a:pPr>
            <a:r>
              <a:rPr lang="en-US" sz="3000" smtClean="0"/>
              <a:t>      NumOut(0, LCD_LINE2, dist_avg);</a:t>
            </a:r>
          </a:p>
          <a:p>
            <a:pPr eaLnBrk="1" hangingPunct="1">
              <a:buFont typeface="Arial" charset="0"/>
              <a:buNone/>
              <a:defRPr/>
            </a:pPr>
            <a:r>
              <a:rPr lang="en-US" sz="3000" smtClean="0"/>
              <a:t>      }</a:t>
            </a:r>
          </a:p>
          <a:p>
            <a:pPr eaLnBrk="1" hangingPunct="1">
              <a:buFont typeface="Arial" charset="0"/>
              <a:buNone/>
              <a:defRPr/>
            </a:pPr>
            <a:r>
              <a:rPr lang="en-US" sz="3000" b="1" smtClean="0">
                <a:solidFill>
                  <a:srgbClr val="FF0000"/>
                </a:solidFill>
                <a:effectLst>
                  <a:outerShdw blurRad="38100" dist="38100" dir="2700000" algn="tl">
                    <a:srgbClr val="C0C0C0"/>
                  </a:outerShdw>
                </a:effectLst>
              </a:rPr>
              <a:t>}</a:t>
            </a:r>
          </a:p>
          <a:p>
            <a:pPr eaLnBrk="1" hangingPunct="1">
              <a:buFont typeface="Arial" charset="0"/>
              <a:buNone/>
              <a:defRPr/>
            </a:pPr>
            <a:r>
              <a:rPr lang="en-US" sz="3000" smtClean="0"/>
              <a:t>---------------------------------------------------------------------</a:t>
            </a:r>
          </a:p>
          <a:p>
            <a:pPr eaLnBrk="1" hangingPunct="1">
              <a:buFont typeface="Arial" charset="0"/>
              <a:buNone/>
              <a:defRPr/>
            </a:pPr>
            <a:r>
              <a:rPr lang="en-US" sz="3000" smtClean="0"/>
              <a:t> </a:t>
            </a:r>
          </a:p>
          <a:p>
            <a:pPr eaLnBrk="1" hangingPunct="1">
              <a:buFont typeface="Arial" charset="0"/>
              <a:buNone/>
              <a:defRPr/>
            </a:pPr>
            <a:endParaRPr lang="en-US" sz="3000" smtClean="0"/>
          </a:p>
        </p:txBody>
      </p:sp>
      <p:sp>
        <p:nvSpPr>
          <p:cNvPr id="31747" name="Text Box 4"/>
          <p:cNvSpPr txBox="1">
            <a:spLocks noChangeArrowheads="1"/>
          </p:cNvSpPr>
          <p:nvPr/>
        </p:nvSpPr>
        <p:spPr bwMode="auto">
          <a:xfrm>
            <a:off x="2514600" y="6096000"/>
            <a:ext cx="3505200" cy="366713"/>
          </a:xfrm>
          <a:prstGeom prst="rect">
            <a:avLst/>
          </a:prstGeom>
          <a:solidFill>
            <a:srgbClr val="FFFF00"/>
          </a:solidFill>
          <a:ln w="9525">
            <a:noFill/>
            <a:miter lim="800000"/>
            <a:headEnd/>
            <a:tailEnd/>
          </a:ln>
        </p:spPr>
        <p:txBody>
          <a:bodyPr>
            <a:spAutoFit/>
          </a:bodyPr>
          <a:lstStyle/>
          <a:p>
            <a:pPr>
              <a:spcBef>
                <a:spcPct val="50000"/>
              </a:spcBef>
            </a:pPr>
            <a:r>
              <a:rPr lang="en-US"/>
              <a:t>End of task main is here</a:t>
            </a:r>
          </a:p>
        </p:txBody>
      </p:sp>
      <p:sp>
        <p:nvSpPr>
          <p:cNvPr id="31748" name="Line 5"/>
          <p:cNvSpPr>
            <a:spLocks noChangeShapeType="1"/>
          </p:cNvSpPr>
          <p:nvPr/>
        </p:nvSpPr>
        <p:spPr bwMode="auto">
          <a:xfrm flipH="1" flipV="1">
            <a:off x="762000" y="5334000"/>
            <a:ext cx="1676400" cy="838200"/>
          </a:xfrm>
          <a:prstGeom prst="line">
            <a:avLst/>
          </a:prstGeom>
          <a:noFill/>
          <a:ln w="9525">
            <a:solidFill>
              <a:srgbClr val="0000FF"/>
            </a:solidFill>
            <a:round/>
            <a:headEnd/>
            <a:tailEnd type="triangle" w="med" len="med"/>
          </a:ln>
        </p:spPr>
        <p:txBody>
          <a:bodyPr/>
          <a:lstStyle/>
          <a:p>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Content Placeholder 2"/>
          <p:cNvSpPr>
            <a:spLocks noGrp="1"/>
          </p:cNvSpPr>
          <p:nvPr>
            <p:ph idx="1"/>
          </p:nvPr>
        </p:nvSpPr>
        <p:spPr>
          <a:xfrm>
            <a:off x="0" y="0"/>
            <a:ext cx="8229600" cy="685800"/>
          </a:xfrm>
        </p:spPr>
        <p:txBody>
          <a:bodyPr/>
          <a:lstStyle/>
          <a:p>
            <a:pPr eaLnBrk="1" hangingPunct="1"/>
            <a:r>
              <a:rPr lang="en-US" smtClean="0"/>
              <a:t>Motor “Direction” together with sonar</a:t>
            </a:r>
          </a:p>
        </p:txBody>
      </p:sp>
      <p:sp>
        <p:nvSpPr>
          <p:cNvPr id="14338"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latin typeface="Calibri" pitchFamily="34" charset="0"/>
            </a:endParaRPr>
          </a:p>
        </p:txBody>
      </p:sp>
      <p:pic>
        <p:nvPicPr>
          <p:cNvPr id="14339" name="Picture 1"/>
          <p:cNvPicPr>
            <a:picLocks noChangeAspect="1" noChangeArrowheads="1"/>
          </p:cNvPicPr>
          <p:nvPr/>
        </p:nvPicPr>
        <p:blipFill>
          <a:blip r:embed="rId2"/>
          <a:srcRect/>
          <a:stretch>
            <a:fillRect/>
          </a:stretch>
        </p:blipFill>
        <p:spPr bwMode="auto">
          <a:xfrm>
            <a:off x="2133600" y="914400"/>
            <a:ext cx="7010400" cy="5610225"/>
          </a:xfrm>
          <a:prstGeom prst="rect">
            <a:avLst/>
          </a:prstGeom>
          <a:noFill/>
          <a:ln w="9525">
            <a:noFill/>
            <a:miter lim="800000"/>
            <a:headEnd/>
            <a:tailEnd/>
          </a:ln>
        </p:spPr>
      </p:pic>
      <p:sp>
        <p:nvSpPr>
          <p:cNvPr id="14340" name="Line 6"/>
          <p:cNvSpPr>
            <a:spLocks noChangeShapeType="1"/>
          </p:cNvSpPr>
          <p:nvPr/>
        </p:nvSpPr>
        <p:spPr bwMode="auto">
          <a:xfrm>
            <a:off x="1219200" y="457200"/>
            <a:ext cx="3124200" cy="3352800"/>
          </a:xfrm>
          <a:prstGeom prst="line">
            <a:avLst/>
          </a:prstGeom>
          <a:noFill/>
          <a:ln w="38100">
            <a:solidFill>
              <a:srgbClr val="FFFF99"/>
            </a:solidFill>
            <a:round/>
            <a:headEnd/>
            <a:tailEnd type="triangle" w="med" len="med"/>
          </a:ln>
        </p:spPr>
        <p:txBody>
          <a:bodyPr/>
          <a:lstStyle/>
          <a:p>
            <a:endParaRPr lang="en-US"/>
          </a:p>
        </p:txBody>
      </p:sp>
      <p:sp>
        <p:nvSpPr>
          <p:cNvPr id="14341" name="Line 7"/>
          <p:cNvSpPr>
            <a:spLocks noChangeShapeType="1"/>
          </p:cNvSpPr>
          <p:nvPr/>
        </p:nvSpPr>
        <p:spPr bwMode="auto">
          <a:xfrm flipV="1">
            <a:off x="1447800" y="4495800"/>
            <a:ext cx="5943600" cy="1600200"/>
          </a:xfrm>
          <a:prstGeom prst="line">
            <a:avLst/>
          </a:prstGeom>
          <a:noFill/>
          <a:ln w="38100">
            <a:solidFill>
              <a:srgbClr val="FFFF99"/>
            </a:solidFill>
            <a:round/>
            <a:headEnd/>
            <a:tailEnd type="triangle" w="med" len="med"/>
          </a:ln>
        </p:spPr>
        <p:txBody>
          <a:bodyPr/>
          <a:lstStyle/>
          <a:p>
            <a:endParaRPr lang="en-US"/>
          </a:p>
        </p:txBody>
      </p:sp>
      <p:sp>
        <p:nvSpPr>
          <p:cNvPr id="14342" name="Text Box 8"/>
          <p:cNvSpPr txBox="1">
            <a:spLocks noChangeArrowheads="1"/>
          </p:cNvSpPr>
          <p:nvPr/>
        </p:nvSpPr>
        <p:spPr bwMode="auto">
          <a:xfrm>
            <a:off x="304800" y="5867400"/>
            <a:ext cx="1066800" cy="641350"/>
          </a:xfrm>
          <a:prstGeom prst="rect">
            <a:avLst/>
          </a:prstGeom>
          <a:solidFill>
            <a:srgbClr val="FFFF99"/>
          </a:solidFill>
          <a:ln w="9525">
            <a:noFill/>
            <a:miter lim="800000"/>
            <a:headEnd/>
            <a:tailEnd/>
          </a:ln>
        </p:spPr>
        <p:txBody>
          <a:bodyPr>
            <a:spAutoFit/>
          </a:bodyPr>
          <a:lstStyle/>
          <a:p>
            <a:pPr>
              <a:spcBef>
                <a:spcPct val="50000"/>
              </a:spcBef>
            </a:pPr>
            <a:r>
              <a:rPr lang="en-US"/>
              <a:t>Left motor</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a:solidFill>
            <a:srgbClr val="FFFF00"/>
          </a:solidFill>
        </p:spPr>
        <p:txBody>
          <a:bodyPr rtlCol="0">
            <a:normAutofit/>
          </a:bodyPr>
          <a:lstStyle/>
          <a:p>
            <a:pPr eaLnBrk="1" fontAlgn="auto" hangingPunct="1">
              <a:spcAft>
                <a:spcPts val="0"/>
              </a:spcAft>
              <a:defRPr/>
            </a:pPr>
            <a:r>
              <a:rPr lang="en-US" sz="6600" b="1" dirty="0" smtClean="0">
                <a:solidFill>
                  <a:srgbClr val="FF0000"/>
                </a:solidFill>
                <a:effectLst>
                  <a:outerShdw blurRad="38100" dist="38100" dir="2700000" algn="tl">
                    <a:srgbClr val="000000">
                      <a:alpha val="43137"/>
                    </a:srgbClr>
                  </a:outerShdw>
                </a:effectLst>
              </a:rPr>
              <a:t>“</a:t>
            </a:r>
            <a:r>
              <a:rPr lang="en-US" sz="6600" b="1" dirty="0" err="1" smtClean="0">
                <a:solidFill>
                  <a:srgbClr val="FF0000"/>
                </a:solidFill>
                <a:effectLst>
                  <a:outerShdw blurRad="38100" dist="38100" dir="2700000" algn="tl">
                    <a:srgbClr val="000000">
                      <a:alpha val="43137"/>
                    </a:srgbClr>
                  </a:outerShdw>
                </a:effectLst>
              </a:rPr>
              <a:t>Rotation_Check</a:t>
            </a:r>
            <a:r>
              <a:rPr lang="en-US" sz="6600" b="1" dirty="0" smtClean="0">
                <a:solidFill>
                  <a:srgbClr val="FF0000"/>
                </a:solidFill>
                <a:effectLst>
                  <a:outerShdw blurRad="38100" dist="38100" dir="2700000" algn="tl">
                    <a:srgbClr val="000000">
                      <a:alpha val="43137"/>
                    </a:srgbClr>
                  </a:outerShdw>
                </a:effectLst>
              </a:rPr>
              <a:t>”</a:t>
            </a:r>
            <a:endParaRPr lang="en-US" sz="6600" dirty="0">
              <a:solidFill>
                <a:srgbClr val="FF0000"/>
              </a:solidFill>
              <a:effectLst>
                <a:outerShdw blurRad="38100" dist="38100" dir="2700000" algn="tl">
                  <a:srgbClr val="000000">
                    <a:alpha val="43137"/>
                  </a:srgbClr>
                </a:outerShdw>
              </a:effectLst>
            </a:endParaRPr>
          </a:p>
        </p:txBody>
      </p:sp>
      <p:sp>
        <p:nvSpPr>
          <p:cNvPr id="32770" name="Content Placeholder 2"/>
          <p:cNvSpPr>
            <a:spLocks noGrp="1"/>
          </p:cNvSpPr>
          <p:nvPr>
            <p:ph idx="1"/>
          </p:nvPr>
        </p:nvSpPr>
        <p:spPr/>
        <p:txBody>
          <a:bodyPr/>
          <a:lstStyle/>
          <a:p>
            <a:pPr eaLnBrk="1" hangingPunct="1">
              <a:buFont typeface="Arial" charset="0"/>
              <a:buNone/>
            </a:pPr>
            <a:r>
              <a:rPr lang="en-US" smtClean="0">
                <a:solidFill>
                  <a:schemeClr val="hlink"/>
                </a:solidFill>
              </a:rPr>
              <a:t>Calibration</a:t>
            </a:r>
            <a:r>
              <a:rPr lang="en-US" smtClean="0"/>
              <a:t> function </a:t>
            </a:r>
            <a:r>
              <a:rPr lang="en-US" b="1" smtClean="0"/>
              <a:t>“Rotation_Check”</a:t>
            </a:r>
            <a:endParaRPr lang="en-US" smtClean="0"/>
          </a:p>
          <a:p>
            <a:pPr eaLnBrk="1" hangingPunct="1">
              <a:buFont typeface="Arial" charset="0"/>
              <a:buNone/>
            </a:pPr>
            <a:r>
              <a:rPr lang="en-US" smtClean="0"/>
              <a:t>*********************************************************************</a:t>
            </a:r>
          </a:p>
          <a:p>
            <a:pPr eaLnBrk="1" hangingPunct="1">
              <a:buFont typeface="Arial" charset="0"/>
              <a:buNone/>
            </a:pPr>
            <a:r>
              <a:rPr lang="en-US" smtClean="0"/>
              <a:t>This program checks the rotation angle on the given surface and between left and right motor. </a:t>
            </a:r>
            <a:r>
              <a:rPr lang="en-US" smtClean="0">
                <a:solidFill>
                  <a:schemeClr val="hlink"/>
                </a:solidFill>
              </a:rPr>
              <a:t>It is used only for calibration</a:t>
            </a:r>
          </a:p>
          <a:p>
            <a:pPr eaLnBrk="1" hangingPunct="1">
              <a:buFont typeface="Arial" charset="0"/>
              <a:buNone/>
            </a:pPr>
            <a:r>
              <a:rPr lang="en-US" smtClean="0"/>
              <a:t>*********************************************************************</a:t>
            </a:r>
          </a:p>
          <a:p>
            <a:pPr eaLnBrk="1" hangingPunct="1">
              <a:buFont typeface="Arial" charset="0"/>
              <a:buNone/>
            </a:pPr>
            <a:endParaRPr lang="en-US"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Title 1"/>
          <p:cNvSpPr>
            <a:spLocks noGrp="1"/>
          </p:cNvSpPr>
          <p:nvPr>
            <p:ph type="title"/>
          </p:nvPr>
        </p:nvSpPr>
        <p:spPr/>
        <p:txBody>
          <a:bodyPr/>
          <a:lstStyle/>
          <a:p>
            <a:pPr eaLnBrk="1" hangingPunct="1"/>
            <a:r>
              <a:rPr lang="en-US" sz="4000" smtClean="0"/>
              <a:t> </a:t>
            </a:r>
            <a:br>
              <a:rPr lang="en-US" sz="4000" smtClean="0"/>
            </a:br>
            <a:r>
              <a:rPr lang="en-US" sz="4000" smtClean="0"/>
              <a:t>The section of task main defines the left and right motor and integer i. </a:t>
            </a:r>
            <a:br>
              <a:rPr lang="en-US" sz="4000" smtClean="0"/>
            </a:br>
            <a:endParaRPr lang="en-US" sz="4000" smtClean="0"/>
          </a:p>
        </p:txBody>
      </p:sp>
      <p:sp>
        <p:nvSpPr>
          <p:cNvPr id="3" name="Content Placeholder 2"/>
          <p:cNvSpPr>
            <a:spLocks noGrp="1"/>
          </p:cNvSpPr>
          <p:nvPr>
            <p:ph idx="1"/>
          </p:nvPr>
        </p:nvSpPr>
        <p:spPr/>
        <p:txBody>
          <a:bodyPr>
            <a:normAutofit/>
          </a:bodyPr>
          <a:lstStyle/>
          <a:p>
            <a:pPr eaLnBrk="1" hangingPunct="1">
              <a:buFont typeface="Arial" charset="0"/>
              <a:buNone/>
              <a:defRPr/>
            </a:pPr>
            <a:r>
              <a:rPr lang="en-US" sz="3000" smtClean="0"/>
              <a:t>---------------------------------------------------------------------</a:t>
            </a:r>
          </a:p>
          <a:p>
            <a:pPr eaLnBrk="1" hangingPunct="1">
              <a:buFont typeface="Arial" charset="0"/>
              <a:buNone/>
              <a:defRPr/>
            </a:pPr>
            <a:r>
              <a:rPr lang="en-US" sz="3000" b="1" smtClean="0">
                <a:solidFill>
                  <a:schemeClr val="hlink"/>
                </a:solidFill>
                <a:effectLst>
                  <a:outerShdw blurRad="38100" dist="38100" dir="2700000" algn="tl">
                    <a:srgbClr val="C0C0C0"/>
                  </a:outerShdw>
                </a:effectLst>
              </a:rPr>
              <a:t>task main()</a:t>
            </a:r>
          </a:p>
          <a:p>
            <a:pPr eaLnBrk="1" hangingPunct="1">
              <a:buFont typeface="Arial" charset="0"/>
              <a:buNone/>
              <a:defRPr/>
            </a:pPr>
            <a:r>
              <a:rPr lang="en-US" sz="3000" b="1" smtClean="0">
                <a:solidFill>
                  <a:schemeClr val="hlink"/>
                </a:solidFill>
                <a:effectLst>
                  <a:outerShdw blurRad="38100" dist="38100" dir="2700000" algn="tl">
                    <a:srgbClr val="C0C0C0"/>
                  </a:outerShdw>
                </a:effectLst>
              </a:rPr>
              <a:t>{</a:t>
            </a:r>
          </a:p>
          <a:p>
            <a:pPr eaLnBrk="1" hangingPunct="1">
              <a:buFont typeface="Arial" charset="0"/>
              <a:buNone/>
              <a:defRPr/>
            </a:pPr>
            <a:r>
              <a:rPr lang="en-US" sz="3000" smtClean="0"/>
              <a:t>#define R_Motor OUT_A</a:t>
            </a:r>
          </a:p>
          <a:p>
            <a:pPr eaLnBrk="1" hangingPunct="1">
              <a:buFont typeface="Arial" charset="0"/>
              <a:buNone/>
              <a:defRPr/>
            </a:pPr>
            <a:r>
              <a:rPr lang="en-US" sz="3000" smtClean="0"/>
              <a:t>#define L_Motor OUT_C</a:t>
            </a:r>
          </a:p>
          <a:p>
            <a:pPr eaLnBrk="1" hangingPunct="1">
              <a:buFont typeface="Arial" charset="0"/>
              <a:buNone/>
              <a:defRPr/>
            </a:pPr>
            <a:r>
              <a:rPr lang="en-US" sz="3000" smtClean="0"/>
              <a:t>int i;</a:t>
            </a:r>
          </a:p>
          <a:p>
            <a:pPr eaLnBrk="1" hangingPunct="1">
              <a:buFont typeface="Arial" charset="0"/>
              <a:buNone/>
              <a:defRPr/>
            </a:pPr>
            <a:r>
              <a:rPr lang="en-US" sz="3000" smtClean="0"/>
              <a:t>---------------------------------------------------------------------</a:t>
            </a:r>
          </a:p>
          <a:p>
            <a:pPr eaLnBrk="1" hangingPunct="1">
              <a:buFont typeface="Arial" charset="0"/>
              <a:buNone/>
              <a:defRPr/>
            </a:pPr>
            <a:endParaRPr lang="en-US" sz="3000"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91200" y="0"/>
            <a:ext cx="3352800" cy="1447800"/>
          </a:xfrm>
          <a:solidFill>
            <a:srgbClr val="FFFF00"/>
          </a:solidFill>
        </p:spPr>
        <p:txBody>
          <a:bodyPr>
            <a:normAutofit/>
          </a:bodyPr>
          <a:lstStyle/>
          <a:p>
            <a:pPr eaLnBrk="1" hangingPunct="1">
              <a:defRPr/>
            </a:pPr>
            <a:r>
              <a:rPr lang="en-US" sz="3600" smtClean="0">
                <a:solidFill>
                  <a:srgbClr val="FF0000"/>
                </a:solidFill>
                <a:effectLst>
                  <a:outerShdw blurRad="38100" dist="38100" dir="2700000" algn="tl">
                    <a:srgbClr val="000000"/>
                  </a:outerShdw>
                </a:effectLst>
              </a:rPr>
              <a:t>rotate the robot left for 4 times</a:t>
            </a:r>
          </a:p>
        </p:txBody>
      </p:sp>
      <p:sp>
        <p:nvSpPr>
          <p:cNvPr id="35842" name="Content Placeholder 2"/>
          <p:cNvSpPr>
            <a:spLocks noGrp="1"/>
          </p:cNvSpPr>
          <p:nvPr>
            <p:ph idx="1"/>
          </p:nvPr>
        </p:nvSpPr>
        <p:spPr>
          <a:xfrm>
            <a:off x="152400" y="0"/>
            <a:ext cx="4724400" cy="5486400"/>
          </a:xfrm>
        </p:spPr>
        <p:txBody>
          <a:bodyPr/>
          <a:lstStyle/>
          <a:p>
            <a:pPr eaLnBrk="1" hangingPunct="1">
              <a:buFont typeface="Arial" charset="0"/>
              <a:buNone/>
              <a:defRPr/>
            </a:pPr>
            <a:r>
              <a:rPr lang="en-US" sz="1600" smtClean="0"/>
              <a:t>------------------------------------------------------------------------</a:t>
            </a:r>
          </a:p>
          <a:p>
            <a:pPr eaLnBrk="1" hangingPunct="1">
              <a:buFont typeface="Arial" charset="0"/>
              <a:buNone/>
              <a:defRPr/>
            </a:pPr>
            <a:r>
              <a:rPr lang="en-US" sz="1600" smtClean="0"/>
              <a:t>The following section will rotate the robot left 4 times with 45 degree each and next do the same rotating the robot to the right.  </a:t>
            </a:r>
          </a:p>
          <a:p>
            <a:pPr eaLnBrk="1" hangingPunct="1">
              <a:buFont typeface="Arial" charset="0"/>
              <a:buNone/>
              <a:defRPr/>
            </a:pPr>
            <a:r>
              <a:rPr lang="en-US" sz="1600" smtClean="0"/>
              <a:t>-------------------------------------------------------------------------------</a:t>
            </a:r>
          </a:p>
          <a:p>
            <a:pPr eaLnBrk="1" hangingPunct="1">
              <a:buFont typeface="Arial" charset="0"/>
              <a:buNone/>
              <a:defRPr/>
            </a:pPr>
            <a:r>
              <a:rPr lang="en-US" sz="1600" smtClean="0"/>
              <a:t>i = 0;</a:t>
            </a:r>
          </a:p>
          <a:p>
            <a:pPr eaLnBrk="1" hangingPunct="1">
              <a:buFont typeface="Arial" charset="0"/>
              <a:buNone/>
              <a:defRPr/>
            </a:pPr>
            <a:r>
              <a:rPr lang="en-US" sz="1600" smtClean="0"/>
              <a:t>while(i &lt; 4) {</a:t>
            </a:r>
          </a:p>
          <a:p>
            <a:pPr eaLnBrk="1" hangingPunct="1">
              <a:buFont typeface="Arial" charset="0"/>
              <a:buNone/>
              <a:defRPr/>
            </a:pPr>
            <a:r>
              <a:rPr lang="en-US" sz="1600" smtClean="0"/>
              <a:t>         RotateMotor(R_Motor,50,135);</a:t>
            </a:r>
          </a:p>
          <a:p>
            <a:pPr eaLnBrk="1" hangingPunct="1">
              <a:buFont typeface="Arial" charset="0"/>
              <a:buNone/>
              <a:defRPr/>
            </a:pPr>
            <a:r>
              <a:rPr lang="en-US" sz="1600" smtClean="0"/>
              <a:t>         Off(R_Motor);</a:t>
            </a:r>
          </a:p>
          <a:p>
            <a:pPr eaLnBrk="1" hangingPunct="1">
              <a:buFont typeface="Arial" charset="0"/>
              <a:buNone/>
              <a:defRPr/>
            </a:pPr>
            <a:r>
              <a:rPr lang="en-US" sz="1600" smtClean="0"/>
              <a:t>         Wait(800);</a:t>
            </a:r>
          </a:p>
          <a:p>
            <a:pPr eaLnBrk="1" hangingPunct="1">
              <a:buFont typeface="Arial" charset="0"/>
              <a:buNone/>
              <a:defRPr/>
            </a:pPr>
            <a:r>
              <a:rPr lang="en-US" sz="1600" smtClean="0"/>
              <a:t>         i++;</a:t>
            </a:r>
          </a:p>
          <a:p>
            <a:pPr eaLnBrk="1" hangingPunct="1">
              <a:buFont typeface="Arial" charset="0"/>
              <a:buNone/>
              <a:defRPr/>
            </a:pPr>
            <a:r>
              <a:rPr lang="en-US" sz="1600" smtClean="0"/>
              <a:t>         }</a:t>
            </a:r>
          </a:p>
          <a:p>
            <a:pPr eaLnBrk="1" hangingPunct="1">
              <a:buFont typeface="Arial" charset="0"/>
              <a:buNone/>
              <a:defRPr/>
            </a:pPr>
            <a:r>
              <a:rPr lang="en-US" sz="1600" smtClean="0"/>
              <a:t>i = 0;</a:t>
            </a:r>
          </a:p>
          <a:p>
            <a:pPr eaLnBrk="1" hangingPunct="1">
              <a:buFont typeface="Arial" charset="0"/>
              <a:buNone/>
              <a:defRPr/>
            </a:pPr>
            <a:r>
              <a:rPr lang="en-US" sz="1600" smtClean="0"/>
              <a:t>while(i &lt; 4) {</a:t>
            </a:r>
          </a:p>
          <a:p>
            <a:pPr eaLnBrk="1" hangingPunct="1">
              <a:buFont typeface="Arial" charset="0"/>
              <a:buNone/>
              <a:defRPr/>
            </a:pPr>
            <a:r>
              <a:rPr lang="en-US" sz="1600" smtClean="0"/>
              <a:t>         RotateMotor(L_Motor,50,135);</a:t>
            </a:r>
          </a:p>
          <a:p>
            <a:pPr eaLnBrk="1" hangingPunct="1">
              <a:buFont typeface="Arial" charset="0"/>
              <a:buNone/>
              <a:defRPr/>
            </a:pPr>
            <a:r>
              <a:rPr lang="en-US" sz="1600" smtClean="0"/>
              <a:t>         Off(L_Motor);</a:t>
            </a:r>
          </a:p>
          <a:p>
            <a:pPr eaLnBrk="1" hangingPunct="1">
              <a:buFont typeface="Arial" charset="0"/>
              <a:buNone/>
              <a:defRPr/>
            </a:pPr>
            <a:r>
              <a:rPr lang="en-US" sz="1600" smtClean="0"/>
              <a:t>         Wait(800);</a:t>
            </a:r>
          </a:p>
          <a:p>
            <a:pPr eaLnBrk="1" hangingPunct="1">
              <a:buFont typeface="Arial" charset="0"/>
              <a:buNone/>
              <a:defRPr/>
            </a:pPr>
            <a:r>
              <a:rPr lang="en-US" sz="1600" smtClean="0"/>
              <a:t>         i++;</a:t>
            </a:r>
          </a:p>
          <a:p>
            <a:pPr eaLnBrk="1" hangingPunct="1">
              <a:buFont typeface="Arial" charset="0"/>
              <a:buNone/>
              <a:defRPr/>
            </a:pPr>
            <a:r>
              <a:rPr lang="en-US" sz="1600" smtClean="0"/>
              <a:t>         }</a:t>
            </a:r>
          </a:p>
          <a:p>
            <a:pPr eaLnBrk="1" hangingPunct="1">
              <a:buFont typeface="Arial" charset="0"/>
              <a:buNone/>
              <a:defRPr/>
            </a:pPr>
            <a:r>
              <a:rPr lang="en-US" sz="1600" b="1" smtClean="0">
                <a:solidFill>
                  <a:schemeClr val="hlink"/>
                </a:solidFill>
                <a:effectLst>
                  <a:outerShdw blurRad="38100" dist="38100" dir="2700000" algn="tl">
                    <a:srgbClr val="C0C0C0"/>
                  </a:outerShdw>
                </a:effectLst>
              </a:rPr>
              <a:t>}</a:t>
            </a:r>
          </a:p>
          <a:p>
            <a:pPr eaLnBrk="1" hangingPunct="1">
              <a:buFont typeface="Arial" charset="0"/>
              <a:buNone/>
              <a:defRPr/>
            </a:pPr>
            <a:r>
              <a:rPr lang="en-US" sz="1600" smtClean="0"/>
              <a:t>----------------------------------------------------------------------</a:t>
            </a:r>
          </a:p>
        </p:txBody>
      </p:sp>
      <p:sp>
        <p:nvSpPr>
          <p:cNvPr id="34819" name="Line 4"/>
          <p:cNvSpPr>
            <a:spLocks noChangeShapeType="1"/>
          </p:cNvSpPr>
          <p:nvPr/>
        </p:nvSpPr>
        <p:spPr bwMode="auto">
          <a:xfrm flipH="1">
            <a:off x="457200" y="5181600"/>
            <a:ext cx="5334000" cy="457200"/>
          </a:xfrm>
          <a:prstGeom prst="line">
            <a:avLst/>
          </a:prstGeom>
          <a:noFill/>
          <a:ln w="9525">
            <a:solidFill>
              <a:srgbClr val="0000FF"/>
            </a:solidFill>
            <a:round/>
            <a:headEnd/>
            <a:tailEnd type="triangle" w="med" len="med"/>
          </a:ln>
        </p:spPr>
        <p:txBody>
          <a:bodyPr/>
          <a:lstStyle/>
          <a:p>
            <a:endParaRPr lang="en-US"/>
          </a:p>
        </p:txBody>
      </p:sp>
      <p:sp>
        <p:nvSpPr>
          <p:cNvPr id="34820" name="Text Box 5"/>
          <p:cNvSpPr txBox="1">
            <a:spLocks noChangeArrowheads="1"/>
          </p:cNvSpPr>
          <p:nvPr/>
        </p:nvSpPr>
        <p:spPr bwMode="auto">
          <a:xfrm>
            <a:off x="5943600" y="4953000"/>
            <a:ext cx="2895600" cy="366713"/>
          </a:xfrm>
          <a:prstGeom prst="rect">
            <a:avLst/>
          </a:prstGeom>
          <a:solidFill>
            <a:srgbClr val="FFFF00"/>
          </a:solidFill>
          <a:ln w="9525">
            <a:noFill/>
            <a:miter lim="800000"/>
            <a:headEnd/>
            <a:tailEnd/>
          </a:ln>
        </p:spPr>
        <p:txBody>
          <a:bodyPr>
            <a:spAutoFit/>
          </a:bodyPr>
          <a:lstStyle/>
          <a:p>
            <a:pPr>
              <a:spcBef>
                <a:spcPct val="50000"/>
              </a:spcBef>
            </a:pPr>
            <a:r>
              <a:rPr lang="en-US"/>
              <a:t>End of task main</a:t>
            </a:r>
          </a:p>
        </p:txBody>
      </p:sp>
      <p:sp>
        <p:nvSpPr>
          <p:cNvPr id="34821" name="Line 6"/>
          <p:cNvSpPr>
            <a:spLocks noChangeShapeType="1"/>
          </p:cNvSpPr>
          <p:nvPr/>
        </p:nvSpPr>
        <p:spPr bwMode="auto">
          <a:xfrm flipH="1">
            <a:off x="3581400" y="990600"/>
            <a:ext cx="2286000" cy="1447800"/>
          </a:xfrm>
          <a:prstGeom prst="line">
            <a:avLst/>
          </a:prstGeom>
          <a:noFill/>
          <a:ln w="9525">
            <a:solidFill>
              <a:srgbClr val="0000FF"/>
            </a:solidFill>
            <a:round/>
            <a:headEnd/>
            <a:tailEnd type="triangle" w="med" len="med"/>
          </a:ln>
        </p:spPr>
        <p:txBody>
          <a:bodyPr/>
          <a:lstStyle/>
          <a:p>
            <a:endParaRPr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229600" cy="868363"/>
          </a:xfrm>
          <a:solidFill>
            <a:srgbClr val="FFFF00"/>
          </a:solidFill>
        </p:spPr>
        <p:txBody>
          <a:bodyPr rtlCol="0">
            <a:normAutofit/>
          </a:bodyPr>
          <a:lstStyle/>
          <a:p>
            <a:pPr eaLnBrk="1" fontAlgn="auto" hangingPunct="1">
              <a:spcAft>
                <a:spcPts val="0"/>
              </a:spcAft>
              <a:defRPr/>
            </a:pPr>
            <a:r>
              <a:rPr lang="en-US" b="1" dirty="0" smtClean="0">
                <a:solidFill>
                  <a:srgbClr val="FF0000"/>
                </a:solidFill>
                <a:effectLst>
                  <a:outerShdw blurRad="38100" dist="38100" dir="2700000" algn="tl">
                    <a:srgbClr val="000000">
                      <a:alpha val="43137"/>
                    </a:srgbClr>
                  </a:outerShdw>
                </a:effectLst>
              </a:rPr>
              <a:t>Main function “</a:t>
            </a:r>
            <a:r>
              <a:rPr lang="en-US" b="1" dirty="0" err="1" smtClean="0">
                <a:solidFill>
                  <a:srgbClr val="FF0000"/>
                </a:solidFill>
                <a:effectLst>
                  <a:outerShdw blurRad="38100" dist="38100" dir="2700000" algn="tl">
                    <a:srgbClr val="000000">
                      <a:alpha val="43137"/>
                    </a:srgbClr>
                  </a:outerShdw>
                </a:effectLst>
              </a:rPr>
              <a:t>Mapping_Bot</a:t>
            </a:r>
            <a:r>
              <a:rPr lang="en-US" b="1" dirty="0" smtClean="0">
                <a:solidFill>
                  <a:srgbClr val="FF0000"/>
                </a:solidFill>
                <a:effectLst>
                  <a:outerShdw blurRad="38100" dist="38100" dir="2700000" algn="tl">
                    <a:srgbClr val="000000">
                      <a:alpha val="43137"/>
                    </a:srgbClr>
                  </a:outerShdw>
                </a:effectLst>
              </a:rPr>
              <a:t>”</a:t>
            </a:r>
            <a:endParaRPr lang="en-US" b="1" dirty="0">
              <a:solidFill>
                <a:srgbClr val="FF00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a:bodyPr>
          <a:lstStyle/>
          <a:p>
            <a:pPr marL="609600" indent="-609600" eaLnBrk="1" hangingPunct="1">
              <a:lnSpc>
                <a:spcPct val="80000"/>
              </a:lnSpc>
              <a:buFont typeface="Arial" charset="0"/>
              <a:buAutoNum type="arabicPeriod"/>
            </a:pPr>
            <a:r>
              <a:rPr lang="en-US" sz="2600" smtClean="0">
                <a:solidFill>
                  <a:schemeClr val="hlink"/>
                </a:solidFill>
                <a:effectLst>
                  <a:outerShdw blurRad="38100" dist="38100" dir="2700000" algn="tl">
                    <a:srgbClr val="C0C0C0"/>
                  </a:outerShdw>
                </a:effectLst>
              </a:rPr>
              <a:t>This is the main program for the project</a:t>
            </a:r>
          </a:p>
          <a:p>
            <a:pPr marL="609600" indent="-609600" eaLnBrk="1" hangingPunct="1">
              <a:lnSpc>
                <a:spcPct val="80000"/>
              </a:lnSpc>
              <a:buFont typeface="Arial" charset="0"/>
              <a:buAutoNum type="arabicPeriod"/>
            </a:pPr>
            <a:r>
              <a:rPr lang="en-US" sz="2600" smtClean="0"/>
              <a:t>It creates the output data file</a:t>
            </a:r>
          </a:p>
          <a:p>
            <a:pPr marL="609600" indent="-609600" eaLnBrk="1" hangingPunct="1">
              <a:lnSpc>
                <a:spcPct val="80000"/>
              </a:lnSpc>
              <a:buFont typeface="Arial" charset="0"/>
              <a:buAutoNum type="arabicPeriod"/>
            </a:pPr>
            <a:r>
              <a:rPr lang="en-US" sz="2600" smtClean="0"/>
              <a:t>It calls all the subroutines with user defined repeated number of times.  </a:t>
            </a:r>
          </a:p>
          <a:p>
            <a:pPr marL="609600" indent="-609600" eaLnBrk="1" hangingPunct="1">
              <a:lnSpc>
                <a:spcPct val="80000"/>
              </a:lnSpc>
              <a:buFont typeface="Arial" charset="0"/>
              <a:buAutoNum type="arabicPeriod"/>
            </a:pPr>
            <a:endParaRPr lang="en-US" sz="2600" smtClean="0"/>
          </a:p>
          <a:p>
            <a:pPr marL="990600" lvl="1" indent="-533400" eaLnBrk="1" hangingPunct="1">
              <a:lnSpc>
                <a:spcPct val="80000"/>
              </a:lnSpc>
              <a:buFont typeface="Arial" charset="0"/>
              <a:buChar char="•"/>
            </a:pPr>
            <a:r>
              <a:rPr lang="en-US" sz="2200" smtClean="0"/>
              <a:t>The robot will run for 5 seconds, and at the same time perform obstacle avoidance task and robot orientation for each second.  </a:t>
            </a:r>
          </a:p>
          <a:p>
            <a:pPr marL="990600" lvl="1" indent="-533400" eaLnBrk="1" hangingPunct="1">
              <a:lnSpc>
                <a:spcPct val="80000"/>
              </a:lnSpc>
              <a:buFont typeface="Arial" charset="0"/>
              <a:buChar char="•"/>
            </a:pPr>
            <a:endParaRPr lang="en-US" sz="2200" smtClean="0"/>
          </a:p>
          <a:p>
            <a:pPr marL="990600" lvl="1" indent="-533400" eaLnBrk="1" hangingPunct="1">
              <a:lnSpc>
                <a:spcPct val="80000"/>
              </a:lnSpc>
              <a:buFont typeface="Arial" charset="0"/>
              <a:buChar char="•"/>
            </a:pPr>
            <a:r>
              <a:rPr lang="en-US" sz="2200" smtClean="0"/>
              <a:t>After 5 seconds, the robot will sweep the surrounding from -90 to 90 degrees.  </a:t>
            </a:r>
          </a:p>
          <a:p>
            <a:pPr marL="990600" lvl="1" indent="-533400" eaLnBrk="1" hangingPunct="1">
              <a:lnSpc>
                <a:spcPct val="80000"/>
              </a:lnSpc>
              <a:buFont typeface="Arial" charset="0"/>
              <a:buChar char="•"/>
            </a:pPr>
            <a:endParaRPr lang="en-US" sz="2200" smtClean="0"/>
          </a:p>
          <a:p>
            <a:pPr marL="990600" lvl="1" indent="-533400" eaLnBrk="1" hangingPunct="1">
              <a:lnSpc>
                <a:spcPct val="80000"/>
              </a:lnSpc>
              <a:buFont typeface="Arial" charset="0"/>
              <a:buChar char="•"/>
            </a:pPr>
            <a:r>
              <a:rPr lang="en-US" sz="2200" smtClean="0"/>
              <a:t>Finally calculate its position and output robot position and sweeping result into the text file “Result.</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Content Placeholder 2"/>
          <p:cNvSpPr>
            <a:spLocks noGrp="1"/>
          </p:cNvSpPr>
          <p:nvPr>
            <p:ph idx="1"/>
          </p:nvPr>
        </p:nvSpPr>
        <p:spPr/>
        <p:txBody>
          <a:bodyPr/>
          <a:lstStyle/>
          <a:p>
            <a:pPr eaLnBrk="1" hangingPunct="1">
              <a:lnSpc>
                <a:spcPct val="80000"/>
              </a:lnSpc>
              <a:buFont typeface="Arial" charset="0"/>
              <a:buNone/>
            </a:pPr>
            <a:r>
              <a:rPr lang="en-US" sz="2400" smtClean="0">
                <a:solidFill>
                  <a:srgbClr val="FF0000"/>
                </a:solidFill>
              </a:rPr>
              <a:t>The program includes “My Position.nxc” which has all the subroutine codes.  </a:t>
            </a:r>
          </a:p>
          <a:p>
            <a:pPr eaLnBrk="1" hangingPunct="1">
              <a:lnSpc>
                <a:spcPct val="80000"/>
              </a:lnSpc>
              <a:buFont typeface="Arial" charset="0"/>
              <a:buNone/>
            </a:pPr>
            <a:r>
              <a:rPr lang="en-US" sz="2400" smtClean="0">
                <a:solidFill>
                  <a:srgbClr val="FF0000"/>
                </a:solidFill>
              </a:rPr>
              <a:t>Defines function for ultrasonic sensor </a:t>
            </a:r>
          </a:p>
          <a:p>
            <a:pPr eaLnBrk="1" hangingPunct="1">
              <a:lnSpc>
                <a:spcPct val="80000"/>
              </a:lnSpc>
              <a:buFont typeface="Arial" charset="0"/>
              <a:buNone/>
            </a:pPr>
            <a:endParaRPr lang="en-US" sz="2400" smtClean="0">
              <a:solidFill>
                <a:srgbClr val="FF0000"/>
              </a:solidFill>
            </a:endParaRPr>
          </a:p>
          <a:p>
            <a:pPr eaLnBrk="1" hangingPunct="1">
              <a:lnSpc>
                <a:spcPct val="80000"/>
              </a:lnSpc>
              <a:buFont typeface="Arial" charset="0"/>
              <a:buNone/>
            </a:pPr>
            <a:r>
              <a:rPr lang="en-US" sz="2400" b="1" smtClean="0">
                <a:solidFill>
                  <a:schemeClr val="hlink"/>
                </a:solidFill>
              </a:rPr>
              <a:t>#include "My Position.nxc";</a:t>
            </a:r>
          </a:p>
          <a:p>
            <a:pPr eaLnBrk="1" hangingPunct="1">
              <a:lnSpc>
                <a:spcPct val="80000"/>
              </a:lnSpc>
              <a:buFont typeface="Arial" charset="0"/>
              <a:buNone/>
            </a:pPr>
            <a:r>
              <a:rPr lang="en-US" sz="2400" smtClean="0"/>
              <a:t> </a:t>
            </a:r>
          </a:p>
          <a:p>
            <a:pPr eaLnBrk="1" hangingPunct="1">
              <a:lnSpc>
                <a:spcPct val="80000"/>
              </a:lnSpc>
              <a:buFont typeface="Arial" charset="0"/>
              <a:buNone/>
            </a:pPr>
            <a:r>
              <a:rPr lang="en-US" sz="2400" b="1" smtClean="0">
                <a:solidFill>
                  <a:schemeClr val="hlink"/>
                </a:solidFill>
              </a:rPr>
              <a:t>task main()</a:t>
            </a:r>
          </a:p>
          <a:p>
            <a:pPr eaLnBrk="1" hangingPunct="1">
              <a:lnSpc>
                <a:spcPct val="80000"/>
              </a:lnSpc>
              <a:buFont typeface="Arial" charset="0"/>
              <a:buNone/>
            </a:pPr>
            <a:r>
              <a:rPr lang="en-US" sz="2400" b="1" smtClean="0">
                <a:solidFill>
                  <a:schemeClr val="hlink"/>
                </a:solidFill>
              </a:rPr>
              <a:t>{</a:t>
            </a:r>
          </a:p>
          <a:p>
            <a:pPr eaLnBrk="1" hangingPunct="1">
              <a:lnSpc>
                <a:spcPct val="80000"/>
              </a:lnSpc>
              <a:buFont typeface="Arial" charset="0"/>
              <a:buNone/>
            </a:pPr>
            <a:r>
              <a:rPr lang="en-US" sz="2400" smtClean="0"/>
              <a:t>   string header;</a:t>
            </a:r>
          </a:p>
          <a:p>
            <a:pPr eaLnBrk="1" hangingPunct="1">
              <a:lnSpc>
                <a:spcPct val="80000"/>
              </a:lnSpc>
              <a:buFont typeface="Arial" charset="0"/>
              <a:buNone/>
            </a:pPr>
            <a:r>
              <a:rPr lang="en-US" sz="2400" smtClean="0"/>
              <a:t>   SetSensorType(US_IN, US); </a:t>
            </a:r>
          </a:p>
          <a:p>
            <a:pPr eaLnBrk="1" hangingPunct="1">
              <a:lnSpc>
                <a:spcPct val="80000"/>
              </a:lnSpc>
              <a:buFont typeface="Arial" charset="0"/>
              <a:buNone/>
            </a:pPr>
            <a:r>
              <a:rPr lang="en-US" sz="2400" smtClean="0"/>
              <a:t>        </a:t>
            </a:r>
            <a:r>
              <a:rPr lang="en-US" sz="2400" smtClean="0">
                <a:solidFill>
                  <a:srgbClr val="FF0000"/>
                </a:solidFill>
              </a:rPr>
              <a:t>// US sensor in input port 4</a:t>
            </a:r>
          </a:p>
          <a:p>
            <a:pPr eaLnBrk="1" hangingPunct="1">
              <a:lnSpc>
                <a:spcPct val="80000"/>
              </a:lnSpc>
              <a:buFont typeface="Arial" charset="0"/>
              <a:buNone/>
            </a:pPr>
            <a:r>
              <a:rPr lang="en-US" sz="2400" smtClean="0"/>
              <a:t>   Wait(50);</a:t>
            </a:r>
          </a:p>
          <a:p>
            <a:pPr eaLnBrk="1" hangingPunct="1">
              <a:lnSpc>
                <a:spcPct val="80000"/>
              </a:lnSpc>
              <a:buFont typeface="Arial" charset="0"/>
              <a:buNone/>
            </a:pPr>
            <a:endParaRPr lang="en-US" sz="2400" smtClean="0"/>
          </a:p>
        </p:txBody>
      </p:sp>
      <p:sp>
        <p:nvSpPr>
          <p:cNvPr id="37892" name="Rectangle 4"/>
          <p:cNvSpPr>
            <a:spLocks noChangeArrowheads="1"/>
          </p:cNvSpPr>
          <p:nvPr/>
        </p:nvSpPr>
        <p:spPr bwMode="auto">
          <a:xfrm>
            <a:off x="5867400" y="1066800"/>
            <a:ext cx="2819400" cy="609600"/>
          </a:xfrm>
          <a:prstGeom prst="rect">
            <a:avLst/>
          </a:prstGeom>
          <a:solidFill>
            <a:schemeClr val="bg2"/>
          </a:solidFill>
          <a:ln w="9525">
            <a:solidFill>
              <a:schemeClr val="tx1"/>
            </a:solidFill>
            <a:miter lim="800000"/>
            <a:headEnd/>
            <a:tailEnd/>
          </a:ln>
          <a:effectLst/>
        </p:spPr>
        <p:txBody>
          <a:bodyPr wrap="none" anchor="ctr"/>
          <a:lstStyle/>
          <a:p>
            <a:pPr algn="ctr">
              <a:defRPr/>
            </a:pPr>
            <a:r>
              <a:rPr lang="en-US" sz="2800" b="1">
                <a:effectLst>
                  <a:outerShdw blurRad="38100" dist="38100" dir="2700000" algn="tl">
                    <a:srgbClr val="FFFFFF"/>
                  </a:outerShdw>
                </a:effectLst>
              </a:rPr>
              <a:t>MAIN</a:t>
            </a:r>
          </a:p>
        </p:txBody>
      </p:sp>
      <p:sp>
        <p:nvSpPr>
          <p:cNvPr id="36867" name="Rectangle 5"/>
          <p:cNvSpPr>
            <a:spLocks noChangeArrowheads="1"/>
          </p:cNvSpPr>
          <p:nvPr/>
        </p:nvSpPr>
        <p:spPr bwMode="auto">
          <a:xfrm>
            <a:off x="4191000" y="2819400"/>
            <a:ext cx="2819400" cy="609600"/>
          </a:xfrm>
          <a:prstGeom prst="rect">
            <a:avLst/>
          </a:prstGeom>
          <a:solidFill>
            <a:srgbClr val="FFFF99"/>
          </a:solidFill>
          <a:ln w="9525">
            <a:solidFill>
              <a:schemeClr val="tx1"/>
            </a:solidFill>
            <a:miter lim="800000"/>
            <a:headEnd/>
            <a:tailEnd/>
          </a:ln>
        </p:spPr>
        <p:txBody>
          <a:bodyPr wrap="none" anchor="ctr"/>
          <a:lstStyle/>
          <a:p>
            <a:pPr algn="ctr"/>
            <a:r>
              <a:rPr lang="en-US" sz="2800" b="1"/>
              <a:t>obstacle()</a:t>
            </a:r>
          </a:p>
        </p:txBody>
      </p:sp>
      <p:sp>
        <p:nvSpPr>
          <p:cNvPr id="36868" name="Rectangle 7"/>
          <p:cNvSpPr>
            <a:spLocks noChangeArrowheads="1"/>
          </p:cNvSpPr>
          <p:nvPr/>
        </p:nvSpPr>
        <p:spPr bwMode="auto">
          <a:xfrm>
            <a:off x="4953000" y="4419600"/>
            <a:ext cx="2819400" cy="609600"/>
          </a:xfrm>
          <a:prstGeom prst="rect">
            <a:avLst/>
          </a:prstGeom>
          <a:solidFill>
            <a:srgbClr val="FFFF99"/>
          </a:solidFill>
          <a:ln w="9525">
            <a:solidFill>
              <a:schemeClr val="tx1"/>
            </a:solidFill>
            <a:miter lim="800000"/>
            <a:headEnd/>
            <a:tailEnd/>
          </a:ln>
        </p:spPr>
        <p:txBody>
          <a:bodyPr wrap="none" anchor="ctr"/>
          <a:lstStyle/>
          <a:p>
            <a:pPr algn="ctr"/>
            <a:r>
              <a:rPr lang="en-US" sz="2800" b="1"/>
              <a:t>scan_record()</a:t>
            </a:r>
          </a:p>
        </p:txBody>
      </p:sp>
      <p:sp>
        <p:nvSpPr>
          <p:cNvPr id="36869" name="Rectangle 8"/>
          <p:cNvSpPr>
            <a:spLocks noChangeArrowheads="1"/>
          </p:cNvSpPr>
          <p:nvPr/>
        </p:nvSpPr>
        <p:spPr bwMode="auto">
          <a:xfrm>
            <a:off x="6096000" y="5334000"/>
            <a:ext cx="2819400" cy="609600"/>
          </a:xfrm>
          <a:prstGeom prst="rect">
            <a:avLst/>
          </a:prstGeom>
          <a:solidFill>
            <a:srgbClr val="FFFF99"/>
          </a:solidFill>
          <a:ln w="9525">
            <a:solidFill>
              <a:schemeClr val="tx1"/>
            </a:solidFill>
            <a:miter lim="800000"/>
            <a:headEnd/>
            <a:tailEnd/>
          </a:ln>
        </p:spPr>
        <p:txBody>
          <a:bodyPr wrap="none" anchor="ctr"/>
          <a:lstStyle/>
          <a:p>
            <a:pPr algn="ctr"/>
            <a:r>
              <a:rPr lang="en-US" sz="2400" b="1"/>
              <a:t>      position()</a:t>
            </a:r>
          </a:p>
        </p:txBody>
      </p:sp>
      <p:sp>
        <p:nvSpPr>
          <p:cNvPr id="36870" name="Line 9"/>
          <p:cNvSpPr>
            <a:spLocks noChangeShapeType="1"/>
          </p:cNvSpPr>
          <p:nvPr/>
        </p:nvSpPr>
        <p:spPr bwMode="auto">
          <a:xfrm flipH="1">
            <a:off x="5943600" y="1752600"/>
            <a:ext cx="457200" cy="990600"/>
          </a:xfrm>
          <a:prstGeom prst="line">
            <a:avLst/>
          </a:prstGeom>
          <a:noFill/>
          <a:ln w="9525">
            <a:solidFill>
              <a:schemeClr val="tx1"/>
            </a:solidFill>
            <a:round/>
            <a:headEnd/>
            <a:tailEnd type="triangle" w="med" len="med"/>
          </a:ln>
        </p:spPr>
        <p:txBody>
          <a:bodyPr/>
          <a:lstStyle/>
          <a:p>
            <a:endParaRPr lang="en-US"/>
          </a:p>
        </p:txBody>
      </p:sp>
      <p:sp>
        <p:nvSpPr>
          <p:cNvPr id="36871" name="Line 10"/>
          <p:cNvSpPr>
            <a:spLocks noChangeShapeType="1"/>
          </p:cNvSpPr>
          <p:nvPr/>
        </p:nvSpPr>
        <p:spPr bwMode="auto">
          <a:xfrm flipH="1">
            <a:off x="7162800" y="1752600"/>
            <a:ext cx="381000" cy="2590800"/>
          </a:xfrm>
          <a:prstGeom prst="line">
            <a:avLst/>
          </a:prstGeom>
          <a:noFill/>
          <a:ln w="9525">
            <a:solidFill>
              <a:schemeClr val="tx1"/>
            </a:solidFill>
            <a:round/>
            <a:headEnd/>
            <a:tailEnd type="triangle" w="med" len="med"/>
          </a:ln>
        </p:spPr>
        <p:txBody>
          <a:bodyPr/>
          <a:lstStyle/>
          <a:p>
            <a:endParaRPr lang="en-US"/>
          </a:p>
        </p:txBody>
      </p:sp>
      <p:sp>
        <p:nvSpPr>
          <p:cNvPr id="36872" name="Line 11"/>
          <p:cNvSpPr>
            <a:spLocks noChangeShapeType="1"/>
          </p:cNvSpPr>
          <p:nvPr/>
        </p:nvSpPr>
        <p:spPr bwMode="auto">
          <a:xfrm>
            <a:off x="8153400" y="1828800"/>
            <a:ext cx="304800" cy="3429000"/>
          </a:xfrm>
          <a:prstGeom prst="line">
            <a:avLst/>
          </a:prstGeom>
          <a:noFill/>
          <a:ln w="9525">
            <a:solidFill>
              <a:schemeClr val="tx1"/>
            </a:solidFill>
            <a:round/>
            <a:headEnd/>
            <a:tailEnd type="triangle" w="med" len="med"/>
          </a:ln>
        </p:spPr>
        <p:txBody>
          <a:bodyPr/>
          <a:lstStyle/>
          <a:p>
            <a:endParaRPr lang="en-US"/>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Content Placeholder 2"/>
          <p:cNvSpPr>
            <a:spLocks noGrp="1"/>
          </p:cNvSpPr>
          <p:nvPr>
            <p:ph idx="1"/>
          </p:nvPr>
        </p:nvSpPr>
        <p:spPr>
          <a:xfrm>
            <a:off x="0" y="0"/>
            <a:ext cx="5029200" cy="6858000"/>
          </a:xfrm>
        </p:spPr>
        <p:txBody>
          <a:bodyPr/>
          <a:lstStyle/>
          <a:p>
            <a:pPr eaLnBrk="1" hangingPunct="1">
              <a:buFont typeface="Arial" charset="0"/>
              <a:buNone/>
              <a:defRPr/>
            </a:pPr>
            <a:r>
              <a:rPr lang="en-US" sz="1500" smtClean="0"/>
              <a:t>if (CreateFile("Result.txt", 2048, handle) == NO_ERR)</a:t>
            </a:r>
          </a:p>
          <a:p>
            <a:pPr eaLnBrk="1" hangingPunct="1">
              <a:buFont typeface="Arial" charset="0"/>
              <a:buNone/>
              <a:defRPr/>
            </a:pPr>
            <a:r>
              <a:rPr lang="en-US" sz="1700" b="1" smtClean="0">
                <a:effectLst>
                  <a:outerShdw blurRad="38100" dist="38100" dir="2700000" algn="tl">
                    <a:srgbClr val="C0C0C0"/>
                  </a:outerShdw>
                </a:effectLst>
              </a:rPr>
              <a:t>   {</a:t>
            </a:r>
          </a:p>
          <a:p>
            <a:pPr eaLnBrk="1" hangingPunct="1">
              <a:buFont typeface="Arial" charset="0"/>
              <a:buNone/>
              <a:defRPr/>
            </a:pPr>
            <a:r>
              <a:rPr lang="en-US" sz="1500" smtClean="0"/>
              <a:t>      TextOut(0,LCD_LINE2,"Mapping");</a:t>
            </a:r>
          </a:p>
          <a:p>
            <a:pPr eaLnBrk="1" hangingPunct="1">
              <a:buFont typeface="Arial" charset="0"/>
              <a:buNone/>
              <a:defRPr/>
            </a:pPr>
            <a:r>
              <a:rPr lang="en-US" sz="1500" smtClean="0"/>
              <a:t>      x = 0;</a:t>
            </a:r>
          </a:p>
          <a:p>
            <a:pPr eaLnBrk="1" hangingPunct="1">
              <a:buFont typeface="Arial" charset="0"/>
              <a:buNone/>
              <a:defRPr/>
            </a:pPr>
            <a:r>
              <a:rPr lang="en-US" sz="1500" smtClean="0"/>
              <a:t>      y = 0;</a:t>
            </a:r>
          </a:p>
          <a:p>
            <a:pPr eaLnBrk="1" hangingPunct="1">
              <a:buFont typeface="Arial" charset="0"/>
              <a:buNone/>
              <a:defRPr/>
            </a:pPr>
            <a:r>
              <a:rPr lang="en-US" sz="1500" smtClean="0"/>
              <a:t>      </a:t>
            </a:r>
            <a:r>
              <a:rPr lang="en-US" sz="1500" b="1" smtClean="0"/>
              <a:t>orit_d = 90;     </a:t>
            </a:r>
            <a:r>
              <a:rPr lang="en-US" sz="1500" b="1" smtClean="0">
                <a:solidFill>
                  <a:srgbClr val="FF0000"/>
                </a:solidFill>
              </a:rPr>
              <a:t>//preset to 90 degree, assume robot faces the   +Y direction</a:t>
            </a:r>
            <a:endParaRPr lang="en-US" sz="1500" smtClean="0">
              <a:solidFill>
                <a:srgbClr val="FF0000"/>
              </a:solidFill>
            </a:endParaRPr>
          </a:p>
          <a:p>
            <a:pPr eaLnBrk="1" hangingPunct="1">
              <a:buFont typeface="Arial" charset="0"/>
              <a:buNone/>
              <a:defRPr/>
            </a:pPr>
            <a:r>
              <a:rPr lang="en-US" sz="1500" smtClean="0"/>
              <a:t>      header = "[X, Y]cm [-90, -60, -30, 0, 30, 60, 90]degree";</a:t>
            </a:r>
          </a:p>
          <a:p>
            <a:pPr eaLnBrk="1" hangingPunct="1">
              <a:buFont typeface="Arial" charset="0"/>
              <a:buNone/>
              <a:defRPr/>
            </a:pPr>
            <a:r>
              <a:rPr lang="en-US" sz="1500" smtClean="0"/>
              <a:t>      WriteLnString(handle, header, bytesWritten);</a:t>
            </a:r>
          </a:p>
          <a:p>
            <a:pPr eaLnBrk="1" hangingPunct="1">
              <a:buFont typeface="Arial" charset="0"/>
              <a:buNone/>
              <a:defRPr/>
            </a:pPr>
            <a:r>
              <a:rPr lang="en-US" sz="1500" smtClean="0"/>
              <a:t>      </a:t>
            </a:r>
            <a:r>
              <a:rPr lang="en-US" sz="1500" b="1" smtClean="0"/>
              <a:t>repeat (7)</a:t>
            </a:r>
            <a:endParaRPr lang="en-US" sz="1500" smtClean="0"/>
          </a:p>
          <a:p>
            <a:pPr eaLnBrk="1" hangingPunct="1">
              <a:buFont typeface="Arial" charset="0"/>
              <a:buNone/>
              <a:defRPr/>
            </a:pPr>
            <a:r>
              <a:rPr lang="en-US" sz="1500" b="1" smtClean="0"/>
              <a:t>      {</a:t>
            </a:r>
            <a:endParaRPr lang="en-US" sz="1500" smtClean="0"/>
          </a:p>
          <a:p>
            <a:pPr eaLnBrk="1" hangingPunct="1">
              <a:buFont typeface="Arial" charset="0"/>
              <a:buNone/>
              <a:defRPr/>
            </a:pPr>
            <a:r>
              <a:rPr lang="en-US" sz="1500" b="1" smtClean="0"/>
              <a:t>      obstacle();</a:t>
            </a:r>
            <a:endParaRPr lang="en-US" sz="1500" smtClean="0"/>
          </a:p>
          <a:p>
            <a:pPr eaLnBrk="1" hangingPunct="1">
              <a:buFont typeface="Arial" charset="0"/>
              <a:buNone/>
              <a:defRPr/>
            </a:pPr>
            <a:r>
              <a:rPr lang="en-US" sz="1500" b="1" smtClean="0"/>
              <a:t>      scan_record();</a:t>
            </a:r>
            <a:endParaRPr lang="en-US" sz="1500" smtClean="0"/>
          </a:p>
          <a:p>
            <a:pPr eaLnBrk="1" hangingPunct="1">
              <a:buFont typeface="Arial" charset="0"/>
              <a:buNone/>
              <a:defRPr/>
            </a:pPr>
            <a:r>
              <a:rPr lang="en-US" sz="1500" b="1" smtClean="0"/>
              <a:t>      position();</a:t>
            </a:r>
            <a:endParaRPr lang="en-US" sz="1500" smtClean="0"/>
          </a:p>
          <a:p>
            <a:pPr eaLnBrk="1" hangingPunct="1">
              <a:buFont typeface="Arial" charset="0"/>
              <a:buNone/>
              <a:defRPr/>
            </a:pPr>
            <a:r>
              <a:rPr lang="en-US" sz="1500" b="1" smtClean="0"/>
              <a:t>      }</a:t>
            </a:r>
            <a:endParaRPr lang="en-US" sz="1500" smtClean="0"/>
          </a:p>
          <a:p>
            <a:pPr eaLnBrk="1" hangingPunct="1">
              <a:buFont typeface="Arial" charset="0"/>
              <a:buNone/>
              <a:defRPr/>
            </a:pPr>
            <a:r>
              <a:rPr lang="en-US" sz="1500" smtClean="0"/>
              <a:t>   CloseFile(handle);</a:t>
            </a:r>
          </a:p>
          <a:p>
            <a:pPr eaLnBrk="1" hangingPunct="1">
              <a:buFont typeface="Arial" charset="0"/>
              <a:buNone/>
              <a:defRPr/>
            </a:pPr>
            <a:r>
              <a:rPr lang="en-US" sz="1500" b="1" smtClean="0">
                <a:solidFill>
                  <a:srgbClr val="FF0000"/>
                </a:solidFill>
                <a:effectLst>
                  <a:outerShdw blurRad="38100" dist="38100" dir="2700000" algn="tl">
                    <a:srgbClr val="C0C0C0"/>
                  </a:outerShdw>
                </a:effectLst>
              </a:rPr>
              <a:t>   }</a:t>
            </a:r>
          </a:p>
          <a:p>
            <a:pPr eaLnBrk="1" hangingPunct="1">
              <a:buFont typeface="Arial" charset="0"/>
              <a:buNone/>
              <a:defRPr/>
            </a:pPr>
            <a:r>
              <a:rPr lang="en-US" sz="1500" smtClean="0"/>
              <a:t>   else</a:t>
            </a:r>
          </a:p>
          <a:p>
            <a:pPr eaLnBrk="1" hangingPunct="1">
              <a:buFont typeface="Arial" charset="0"/>
              <a:buNone/>
              <a:defRPr/>
            </a:pPr>
            <a:r>
              <a:rPr lang="en-US" sz="1500" b="1" smtClean="0">
                <a:solidFill>
                  <a:schemeClr val="accent2"/>
                </a:solidFill>
                <a:effectLst>
                  <a:outerShdw blurRad="38100" dist="38100" dir="2700000" algn="tl">
                    <a:srgbClr val="C0C0C0"/>
                  </a:outerShdw>
                </a:effectLst>
              </a:rPr>
              <a:t>   {</a:t>
            </a:r>
          </a:p>
          <a:p>
            <a:pPr eaLnBrk="1" hangingPunct="1">
              <a:buFont typeface="Arial" charset="0"/>
              <a:buNone/>
              <a:defRPr/>
            </a:pPr>
            <a:r>
              <a:rPr lang="en-US" sz="1500" smtClean="0"/>
              <a:t>      while(true)</a:t>
            </a:r>
          </a:p>
          <a:p>
            <a:pPr eaLnBrk="1" hangingPunct="1">
              <a:buFont typeface="Arial" charset="0"/>
              <a:buNone/>
              <a:defRPr/>
            </a:pPr>
            <a:r>
              <a:rPr lang="en-US" sz="1500" smtClean="0"/>
              <a:t>      {</a:t>
            </a:r>
          </a:p>
          <a:p>
            <a:pPr eaLnBrk="1" hangingPunct="1">
              <a:buFont typeface="Arial" charset="0"/>
              <a:buNone/>
              <a:defRPr/>
            </a:pPr>
            <a:r>
              <a:rPr lang="en-US" sz="1500" smtClean="0"/>
              <a:t>      TextOut(0,LCD_LINE2,"Error");</a:t>
            </a:r>
          </a:p>
          <a:p>
            <a:pPr eaLnBrk="1" hangingPunct="1">
              <a:buFont typeface="Arial" charset="0"/>
              <a:buNone/>
              <a:defRPr/>
            </a:pPr>
            <a:r>
              <a:rPr lang="en-US" sz="1500" smtClean="0"/>
              <a:t>      }</a:t>
            </a:r>
          </a:p>
          <a:p>
            <a:pPr eaLnBrk="1" hangingPunct="1">
              <a:buFont typeface="Arial" charset="0"/>
              <a:buNone/>
              <a:defRPr/>
            </a:pPr>
            <a:r>
              <a:rPr lang="en-US" sz="1500" smtClean="0"/>
              <a:t>   </a:t>
            </a:r>
            <a:r>
              <a:rPr lang="en-US" sz="1500" b="1" smtClean="0">
                <a:solidFill>
                  <a:schemeClr val="accent2"/>
                </a:solidFill>
                <a:effectLst>
                  <a:outerShdw blurRad="38100" dist="38100" dir="2700000" algn="tl">
                    <a:srgbClr val="C0C0C0"/>
                  </a:outerShdw>
                </a:effectLst>
              </a:rPr>
              <a:t>}</a:t>
            </a:r>
          </a:p>
          <a:p>
            <a:pPr eaLnBrk="1" hangingPunct="1">
              <a:buFont typeface="Arial" charset="0"/>
              <a:buNone/>
              <a:defRPr/>
            </a:pPr>
            <a:r>
              <a:rPr lang="en-US" sz="1700" b="1" smtClean="0">
                <a:solidFill>
                  <a:schemeClr val="hlink"/>
                </a:solidFill>
                <a:effectLst>
                  <a:outerShdw blurRad="38100" dist="38100" dir="2700000" algn="tl">
                    <a:srgbClr val="C0C0C0"/>
                  </a:outerShdw>
                </a:effectLst>
              </a:rPr>
              <a:t>} // end of task main</a:t>
            </a:r>
          </a:p>
        </p:txBody>
      </p:sp>
      <p:sp>
        <p:nvSpPr>
          <p:cNvPr id="37890" name="TextBox 3"/>
          <p:cNvSpPr txBox="1">
            <a:spLocks noChangeArrowheads="1"/>
          </p:cNvSpPr>
          <p:nvPr/>
        </p:nvSpPr>
        <p:spPr bwMode="auto">
          <a:xfrm>
            <a:off x="5791200" y="0"/>
            <a:ext cx="3352800" cy="5035550"/>
          </a:xfrm>
          <a:prstGeom prst="rect">
            <a:avLst/>
          </a:prstGeom>
          <a:solidFill>
            <a:schemeClr val="bg2"/>
          </a:solidFill>
          <a:ln w="9525">
            <a:noFill/>
            <a:miter lim="800000"/>
            <a:headEnd/>
            <a:tailEnd/>
          </a:ln>
        </p:spPr>
        <p:txBody>
          <a:bodyPr>
            <a:spAutoFit/>
          </a:bodyPr>
          <a:lstStyle/>
          <a:p>
            <a:pPr marL="342900" indent="-342900">
              <a:buFontTx/>
              <a:buAutoNum type="arabicPeriod"/>
            </a:pPr>
            <a:r>
              <a:rPr lang="en-US">
                <a:latin typeface="Calibri" pitchFamily="34" charset="0"/>
              </a:rPr>
              <a:t>Creating new file name “Result.txt” and output “Mapping“ if success else output “Error” on the NXT LCD. </a:t>
            </a:r>
          </a:p>
          <a:p>
            <a:pPr marL="342900" indent="-342900">
              <a:buFontTx/>
              <a:buAutoNum type="arabicPeriod"/>
            </a:pPr>
            <a:r>
              <a:rPr lang="en-US">
                <a:latin typeface="Calibri" pitchFamily="34" charset="0"/>
              </a:rPr>
              <a:t>The orientation of the robot is set to 90 degree which is the +Y direction. </a:t>
            </a:r>
          </a:p>
          <a:p>
            <a:pPr marL="342900" indent="-342900">
              <a:buFontTx/>
              <a:buAutoNum type="arabicPeriod"/>
            </a:pPr>
            <a:r>
              <a:rPr lang="en-US">
                <a:latin typeface="Calibri" pitchFamily="34" charset="0"/>
              </a:rPr>
              <a:t>Function in the middle calls all the subroutines with user defined repeated times.  </a:t>
            </a:r>
          </a:p>
          <a:p>
            <a:pPr marL="342900" indent="-342900">
              <a:buFontTx/>
              <a:buAutoNum type="arabicPeriod"/>
            </a:pPr>
            <a:r>
              <a:rPr lang="en-US">
                <a:latin typeface="Calibri" pitchFamily="34" charset="0"/>
              </a:rPr>
              <a:t>The file is closed after all the subroutine is done, and it is ready to be exported out through USB or Bluetooth</a:t>
            </a:r>
          </a:p>
          <a:p>
            <a:pPr marL="342900" indent="-342900">
              <a:buFontTx/>
              <a:buAutoNum type="arabicPeriod"/>
            </a:pPr>
            <a:r>
              <a:rPr lang="en-US">
                <a:latin typeface="Calibri" pitchFamily="34" charset="0"/>
              </a:rPr>
              <a:t>Obstacle avoidance</a:t>
            </a:r>
          </a:p>
          <a:p>
            <a:pPr marL="342900" indent="-342900">
              <a:buFontTx/>
              <a:buAutoNum type="arabicPeriod"/>
            </a:pPr>
            <a:r>
              <a:rPr lang="en-US">
                <a:latin typeface="Calibri" pitchFamily="34" charset="0"/>
              </a:rPr>
              <a:t>Scan record</a:t>
            </a:r>
          </a:p>
          <a:p>
            <a:pPr marL="342900" indent="-342900">
              <a:buFontTx/>
              <a:buAutoNum type="arabicPeriod"/>
            </a:pPr>
            <a:r>
              <a:rPr lang="en-US">
                <a:latin typeface="Calibri" pitchFamily="34" charset="0"/>
              </a:rPr>
              <a:t>Position calculation</a:t>
            </a:r>
          </a:p>
        </p:txBody>
      </p:sp>
      <p:sp>
        <p:nvSpPr>
          <p:cNvPr id="37891" name="Line 4"/>
          <p:cNvSpPr>
            <a:spLocks noChangeShapeType="1"/>
          </p:cNvSpPr>
          <p:nvPr/>
        </p:nvSpPr>
        <p:spPr bwMode="auto">
          <a:xfrm flipH="1" flipV="1">
            <a:off x="1828800" y="304800"/>
            <a:ext cx="4267200" cy="152400"/>
          </a:xfrm>
          <a:prstGeom prst="line">
            <a:avLst/>
          </a:prstGeom>
          <a:noFill/>
          <a:ln w="9525">
            <a:solidFill>
              <a:srgbClr val="0000FF"/>
            </a:solidFill>
            <a:prstDash val="sysDot"/>
            <a:round/>
            <a:headEnd/>
            <a:tailEnd type="triangle" w="med" len="med"/>
          </a:ln>
        </p:spPr>
        <p:txBody>
          <a:bodyPr/>
          <a:lstStyle/>
          <a:p>
            <a:endParaRPr lang="en-US"/>
          </a:p>
        </p:txBody>
      </p:sp>
      <p:sp>
        <p:nvSpPr>
          <p:cNvPr id="37892" name="Line 5"/>
          <p:cNvSpPr>
            <a:spLocks noChangeShapeType="1"/>
          </p:cNvSpPr>
          <p:nvPr/>
        </p:nvSpPr>
        <p:spPr bwMode="auto">
          <a:xfrm flipH="1">
            <a:off x="2438400" y="1066800"/>
            <a:ext cx="3733800" cy="4724400"/>
          </a:xfrm>
          <a:prstGeom prst="line">
            <a:avLst/>
          </a:prstGeom>
          <a:noFill/>
          <a:ln w="9525">
            <a:solidFill>
              <a:srgbClr val="0000FF"/>
            </a:solidFill>
            <a:prstDash val="sysDot"/>
            <a:round/>
            <a:headEnd/>
            <a:tailEnd type="triangle" w="med" len="med"/>
          </a:ln>
        </p:spPr>
        <p:txBody>
          <a:bodyPr/>
          <a:lstStyle/>
          <a:p>
            <a:endParaRPr lang="en-US"/>
          </a:p>
        </p:txBody>
      </p:sp>
      <p:sp>
        <p:nvSpPr>
          <p:cNvPr id="37893" name="Line 6"/>
          <p:cNvSpPr>
            <a:spLocks noChangeShapeType="1"/>
          </p:cNvSpPr>
          <p:nvPr/>
        </p:nvSpPr>
        <p:spPr bwMode="auto">
          <a:xfrm flipH="1" flipV="1">
            <a:off x="2971800" y="685800"/>
            <a:ext cx="3276600" cy="76200"/>
          </a:xfrm>
          <a:prstGeom prst="line">
            <a:avLst/>
          </a:prstGeom>
          <a:noFill/>
          <a:ln w="9525" cap="rnd">
            <a:solidFill>
              <a:srgbClr val="0000FF"/>
            </a:solidFill>
            <a:prstDash val="sysDot"/>
            <a:round/>
            <a:headEnd/>
            <a:tailEnd type="triangle" w="med" len="med"/>
          </a:ln>
        </p:spPr>
        <p:txBody>
          <a:bodyPr/>
          <a:lstStyle/>
          <a:p>
            <a:endParaRPr lang="en-US"/>
          </a:p>
        </p:txBody>
      </p:sp>
      <p:sp>
        <p:nvSpPr>
          <p:cNvPr id="37894" name="Line 7"/>
          <p:cNvSpPr>
            <a:spLocks noChangeShapeType="1"/>
          </p:cNvSpPr>
          <p:nvPr/>
        </p:nvSpPr>
        <p:spPr bwMode="auto">
          <a:xfrm flipH="1" flipV="1">
            <a:off x="1295400" y="1524000"/>
            <a:ext cx="4572000" cy="152400"/>
          </a:xfrm>
          <a:prstGeom prst="line">
            <a:avLst/>
          </a:prstGeom>
          <a:noFill/>
          <a:ln w="9525" cap="rnd">
            <a:solidFill>
              <a:srgbClr val="0000FF"/>
            </a:solidFill>
            <a:prstDash val="sysDot"/>
            <a:round/>
            <a:headEnd/>
            <a:tailEnd type="triangle" w="med" len="med"/>
          </a:ln>
        </p:spPr>
        <p:txBody>
          <a:bodyPr/>
          <a:lstStyle/>
          <a:p>
            <a:endParaRPr lang="en-US"/>
          </a:p>
        </p:txBody>
      </p:sp>
      <p:sp>
        <p:nvSpPr>
          <p:cNvPr id="37895" name="Line 8"/>
          <p:cNvSpPr>
            <a:spLocks noChangeShapeType="1"/>
          </p:cNvSpPr>
          <p:nvPr/>
        </p:nvSpPr>
        <p:spPr bwMode="auto">
          <a:xfrm flipH="1">
            <a:off x="1219200" y="2514600"/>
            <a:ext cx="4648200" cy="76200"/>
          </a:xfrm>
          <a:prstGeom prst="line">
            <a:avLst/>
          </a:prstGeom>
          <a:noFill/>
          <a:ln w="9525" cap="rnd">
            <a:solidFill>
              <a:srgbClr val="0000FF"/>
            </a:solidFill>
            <a:prstDash val="sysDot"/>
            <a:round/>
            <a:headEnd/>
            <a:tailEnd type="triangle" w="med" len="med"/>
          </a:ln>
        </p:spPr>
        <p:txBody>
          <a:bodyPr/>
          <a:lstStyle/>
          <a:p>
            <a:endParaRPr lang="en-US"/>
          </a:p>
        </p:txBody>
      </p:sp>
      <p:sp>
        <p:nvSpPr>
          <p:cNvPr id="37896" name="Line 9"/>
          <p:cNvSpPr>
            <a:spLocks noChangeShapeType="1"/>
          </p:cNvSpPr>
          <p:nvPr/>
        </p:nvSpPr>
        <p:spPr bwMode="auto">
          <a:xfrm flipH="1">
            <a:off x="1676400" y="3200400"/>
            <a:ext cx="4191000" cy="1066800"/>
          </a:xfrm>
          <a:prstGeom prst="line">
            <a:avLst/>
          </a:prstGeom>
          <a:noFill/>
          <a:ln w="9525" cap="rnd">
            <a:solidFill>
              <a:srgbClr val="0000FF"/>
            </a:solidFill>
            <a:prstDash val="sysDot"/>
            <a:round/>
            <a:headEnd/>
            <a:tailEnd type="triangle" w="med" len="med"/>
          </a:ln>
        </p:spPr>
        <p:txBody>
          <a:bodyPr/>
          <a:lstStyle/>
          <a:p>
            <a:endParaRPr lang="en-US"/>
          </a:p>
        </p:txBody>
      </p:sp>
      <p:sp>
        <p:nvSpPr>
          <p:cNvPr id="37897" name="Line 10"/>
          <p:cNvSpPr>
            <a:spLocks noChangeShapeType="1"/>
          </p:cNvSpPr>
          <p:nvPr/>
        </p:nvSpPr>
        <p:spPr bwMode="auto">
          <a:xfrm flipH="1" flipV="1">
            <a:off x="1371600" y="3124200"/>
            <a:ext cx="4343400" cy="1143000"/>
          </a:xfrm>
          <a:prstGeom prst="line">
            <a:avLst/>
          </a:prstGeom>
          <a:noFill/>
          <a:ln w="9525" cap="rnd">
            <a:solidFill>
              <a:srgbClr val="0000FF"/>
            </a:solidFill>
            <a:prstDash val="sysDot"/>
            <a:round/>
            <a:headEnd/>
            <a:tailEnd type="triangle" w="med" len="med"/>
          </a:ln>
        </p:spPr>
        <p:txBody>
          <a:bodyPr/>
          <a:lstStyle/>
          <a:p>
            <a:endParaRPr lang="en-US"/>
          </a:p>
        </p:txBody>
      </p:sp>
      <p:sp>
        <p:nvSpPr>
          <p:cNvPr id="37898" name="Line 11"/>
          <p:cNvSpPr>
            <a:spLocks noChangeShapeType="1"/>
          </p:cNvSpPr>
          <p:nvPr/>
        </p:nvSpPr>
        <p:spPr bwMode="auto">
          <a:xfrm flipH="1" flipV="1">
            <a:off x="1524000" y="3429000"/>
            <a:ext cx="4343400" cy="1143000"/>
          </a:xfrm>
          <a:prstGeom prst="line">
            <a:avLst/>
          </a:prstGeom>
          <a:noFill/>
          <a:ln w="9525" cap="rnd">
            <a:solidFill>
              <a:srgbClr val="0000FF"/>
            </a:solidFill>
            <a:prstDash val="sysDot"/>
            <a:round/>
            <a:headEnd/>
            <a:tailEnd type="triangle" w="med" len="med"/>
          </a:ln>
        </p:spPr>
        <p:txBody>
          <a:bodyPr/>
          <a:lstStyle/>
          <a:p>
            <a:endParaRPr lang="en-US"/>
          </a:p>
        </p:txBody>
      </p:sp>
      <p:sp>
        <p:nvSpPr>
          <p:cNvPr id="37899" name="Line 12"/>
          <p:cNvSpPr>
            <a:spLocks noChangeShapeType="1"/>
          </p:cNvSpPr>
          <p:nvPr/>
        </p:nvSpPr>
        <p:spPr bwMode="auto">
          <a:xfrm flipH="1" flipV="1">
            <a:off x="1676400" y="3733800"/>
            <a:ext cx="4343400" cy="1143000"/>
          </a:xfrm>
          <a:prstGeom prst="line">
            <a:avLst/>
          </a:prstGeom>
          <a:noFill/>
          <a:ln w="9525" cap="rnd">
            <a:solidFill>
              <a:srgbClr val="0000FF"/>
            </a:solidFill>
            <a:prstDash val="sysDot"/>
            <a:round/>
            <a:headEnd/>
            <a:tailEnd type="triangle" w="med" len="med"/>
          </a:ln>
        </p:spPr>
        <p:txBody>
          <a:bodyPr/>
          <a:lstStyle/>
          <a:p>
            <a:endParaRPr lang="en-US"/>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19800" y="5334000"/>
            <a:ext cx="3124200" cy="1524000"/>
          </a:xfrm>
          <a:solidFill>
            <a:srgbClr val="FFFF00"/>
          </a:solidFill>
        </p:spPr>
        <p:txBody>
          <a:bodyPr rtlCol="0">
            <a:normAutofit/>
          </a:bodyPr>
          <a:lstStyle/>
          <a:p>
            <a:pPr eaLnBrk="1" fontAlgn="auto" hangingPunct="1">
              <a:spcAft>
                <a:spcPts val="0"/>
              </a:spcAft>
              <a:defRPr/>
            </a:pPr>
            <a:r>
              <a:rPr lang="en-US" b="1" dirty="0" smtClean="0">
                <a:solidFill>
                  <a:srgbClr val="FF0000"/>
                </a:solidFill>
                <a:effectLst>
                  <a:outerShdw blurRad="38100" dist="38100" dir="2700000" algn="tl">
                    <a:srgbClr val="000000">
                      <a:alpha val="43137"/>
                    </a:srgbClr>
                  </a:outerShdw>
                </a:effectLst>
              </a:rPr>
              <a:t>Obstacle Avoid</a:t>
            </a:r>
            <a:endParaRPr lang="en-US" dirty="0">
              <a:solidFill>
                <a:srgbClr val="FF0000"/>
              </a:solidFill>
              <a:effectLst>
                <a:outerShdw blurRad="38100" dist="38100" dir="2700000" algn="tl">
                  <a:srgbClr val="000000">
                    <a:alpha val="43137"/>
                  </a:srgbClr>
                </a:outerShdw>
              </a:effectLst>
            </a:endParaRPr>
          </a:p>
        </p:txBody>
      </p:sp>
      <p:sp>
        <p:nvSpPr>
          <p:cNvPr id="38914" name="Content Placeholder 2"/>
          <p:cNvSpPr>
            <a:spLocks noGrp="1"/>
          </p:cNvSpPr>
          <p:nvPr>
            <p:ph idx="1"/>
          </p:nvPr>
        </p:nvSpPr>
        <p:spPr>
          <a:xfrm>
            <a:off x="152400" y="0"/>
            <a:ext cx="8763000" cy="5715000"/>
          </a:xfrm>
        </p:spPr>
        <p:txBody>
          <a:bodyPr/>
          <a:lstStyle/>
          <a:p>
            <a:pPr eaLnBrk="1" hangingPunct="1">
              <a:lnSpc>
                <a:spcPct val="80000"/>
              </a:lnSpc>
              <a:buFont typeface="Arial" charset="0"/>
              <a:buNone/>
            </a:pPr>
            <a:r>
              <a:rPr lang="en-US" sz="1500" smtClean="0"/>
              <a:t> </a:t>
            </a:r>
          </a:p>
          <a:p>
            <a:pPr eaLnBrk="1" hangingPunct="1">
              <a:lnSpc>
                <a:spcPct val="80000"/>
              </a:lnSpc>
              <a:buFont typeface="Arial" charset="0"/>
              <a:buNone/>
            </a:pPr>
            <a:r>
              <a:rPr lang="en-US" sz="1500" smtClean="0"/>
              <a:t>Subroutine function </a:t>
            </a:r>
            <a:r>
              <a:rPr lang="en-US" sz="1500" b="1" smtClean="0"/>
              <a:t>“Obstacle Avoid”</a:t>
            </a:r>
            <a:endParaRPr lang="en-US" sz="1500" smtClean="0"/>
          </a:p>
          <a:p>
            <a:pPr eaLnBrk="1" hangingPunct="1">
              <a:lnSpc>
                <a:spcPct val="80000"/>
              </a:lnSpc>
              <a:buFont typeface="Arial" charset="0"/>
              <a:buNone/>
            </a:pPr>
            <a:r>
              <a:rPr lang="en-US" sz="1500" smtClean="0"/>
              <a:t>*********************************************************************</a:t>
            </a:r>
          </a:p>
          <a:p>
            <a:pPr eaLnBrk="1" hangingPunct="1">
              <a:lnSpc>
                <a:spcPct val="80000"/>
              </a:lnSpc>
              <a:buFont typeface="Arial" charset="0"/>
              <a:buNone/>
            </a:pPr>
            <a:r>
              <a:rPr lang="en-US" sz="1500" smtClean="0"/>
              <a:t>The subroutine checks for obstacle within 30cm in the front of the ultrasonic sensor.  </a:t>
            </a:r>
          </a:p>
          <a:p>
            <a:pPr eaLnBrk="1" hangingPunct="1">
              <a:lnSpc>
                <a:spcPct val="80000"/>
              </a:lnSpc>
              <a:buFont typeface="Arial" charset="0"/>
              <a:buNone/>
            </a:pPr>
            <a:r>
              <a:rPr lang="en-US" sz="1500" smtClean="0"/>
              <a:t>The robot continues straight if no obstacle found, else finds the best path by checking distance to 40 degree to the left  and right.  </a:t>
            </a:r>
          </a:p>
          <a:p>
            <a:pPr eaLnBrk="1" hangingPunct="1">
              <a:lnSpc>
                <a:spcPct val="80000"/>
              </a:lnSpc>
              <a:buFont typeface="Arial" charset="0"/>
              <a:buNone/>
            </a:pPr>
            <a:r>
              <a:rPr lang="en-US" sz="1500" smtClean="0"/>
              <a:t>Pick direction with longer path and rotate the robot 45 degree to that direction then continue straight  if no obstacle found.</a:t>
            </a:r>
          </a:p>
          <a:p>
            <a:pPr eaLnBrk="1" hangingPunct="1">
              <a:lnSpc>
                <a:spcPct val="80000"/>
              </a:lnSpc>
              <a:buFont typeface="Arial" charset="0"/>
              <a:buNone/>
            </a:pPr>
            <a:r>
              <a:rPr lang="en-US" sz="1500" smtClean="0"/>
              <a:t>*********************************************************************</a:t>
            </a:r>
          </a:p>
          <a:p>
            <a:pPr eaLnBrk="1" hangingPunct="1">
              <a:lnSpc>
                <a:spcPct val="80000"/>
              </a:lnSpc>
              <a:buFont typeface="Arial" charset="0"/>
              <a:buNone/>
            </a:pPr>
            <a:r>
              <a:rPr lang="en-US" sz="1500" smtClean="0"/>
              <a:t> </a:t>
            </a:r>
          </a:p>
          <a:p>
            <a:pPr eaLnBrk="1" hangingPunct="1">
              <a:lnSpc>
                <a:spcPct val="80000"/>
              </a:lnSpc>
              <a:buFont typeface="Arial" charset="0"/>
              <a:buNone/>
            </a:pPr>
            <a:r>
              <a:rPr lang="en-US" sz="1500" smtClean="0"/>
              <a:t>The program start with define motor and sensor name and ports.  Different integers are setup for the program to use, see common for each in detail.</a:t>
            </a:r>
          </a:p>
          <a:p>
            <a:pPr eaLnBrk="1" hangingPunct="1">
              <a:lnSpc>
                <a:spcPct val="80000"/>
              </a:lnSpc>
              <a:buFont typeface="Arial" charset="0"/>
              <a:buNone/>
            </a:pPr>
            <a:r>
              <a:rPr lang="en-US" sz="1500" smtClean="0"/>
              <a:t>-------------------------------------------------------------------------------</a:t>
            </a:r>
          </a:p>
          <a:p>
            <a:pPr eaLnBrk="1" hangingPunct="1">
              <a:lnSpc>
                <a:spcPct val="80000"/>
              </a:lnSpc>
              <a:buFont typeface="Arial" charset="0"/>
              <a:buNone/>
            </a:pPr>
            <a:r>
              <a:rPr lang="en-US" sz="1500" smtClean="0"/>
              <a:t>#define Motor OUT_AC   //driving motor </a:t>
            </a:r>
          </a:p>
          <a:p>
            <a:pPr eaLnBrk="1" hangingPunct="1">
              <a:lnSpc>
                <a:spcPct val="80000"/>
              </a:lnSpc>
              <a:buFont typeface="Arial" charset="0"/>
              <a:buNone/>
            </a:pPr>
            <a:r>
              <a:rPr lang="en-US" sz="1500" smtClean="0"/>
              <a:t>#define R_Motor OUT_A   //Right driving motor </a:t>
            </a:r>
          </a:p>
          <a:p>
            <a:pPr eaLnBrk="1" hangingPunct="1">
              <a:lnSpc>
                <a:spcPct val="80000"/>
              </a:lnSpc>
              <a:buFont typeface="Arial" charset="0"/>
              <a:buNone/>
            </a:pPr>
            <a:r>
              <a:rPr lang="en-US" sz="1500" smtClean="0"/>
              <a:t>#define L_Motor OUT_C   //Left driving motor </a:t>
            </a:r>
          </a:p>
          <a:p>
            <a:pPr eaLnBrk="1" hangingPunct="1">
              <a:lnSpc>
                <a:spcPct val="80000"/>
              </a:lnSpc>
              <a:buFont typeface="Arial" charset="0"/>
              <a:buNone/>
            </a:pPr>
            <a:r>
              <a:rPr lang="en-US" sz="1500" smtClean="0"/>
              <a:t>#define US SENSOR_TYPE_LOWSPEED_9V //define US as the Ultra Sonic sensor</a:t>
            </a:r>
          </a:p>
          <a:p>
            <a:pPr eaLnBrk="1" hangingPunct="1">
              <a:lnSpc>
                <a:spcPct val="80000"/>
              </a:lnSpc>
              <a:buFont typeface="Arial" charset="0"/>
              <a:buNone/>
            </a:pPr>
            <a:r>
              <a:rPr lang="en-US" sz="1500" smtClean="0"/>
              <a:t>#define US_IN IN_4                 //US sensor input</a:t>
            </a:r>
          </a:p>
          <a:p>
            <a:pPr eaLnBrk="1" hangingPunct="1">
              <a:lnSpc>
                <a:spcPct val="80000"/>
              </a:lnSpc>
              <a:buFont typeface="Arial" charset="0"/>
              <a:buNone/>
            </a:pPr>
            <a:r>
              <a:rPr lang="en-US" sz="1500" smtClean="0"/>
              <a:t>#define Direction OUT_B            //US sensor and driving direction motor</a:t>
            </a:r>
          </a:p>
          <a:p>
            <a:pPr eaLnBrk="1" hangingPunct="1">
              <a:lnSpc>
                <a:spcPct val="80000"/>
              </a:lnSpc>
              <a:buFont typeface="Arial" charset="0"/>
              <a:buNone/>
            </a:pPr>
            <a:r>
              <a:rPr lang="en-US" sz="1500" smtClean="0"/>
              <a:t>#define rotate_angle 45  //angle rotated per term</a:t>
            </a:r>
          </a:p>
          <a:p>
            <a:pPr eaLnBrk="1" hangingPunct="1">
              <a:lnSpc>
                <a:spcPct val="80000"/>
              </a:lnSpc>
              <a:buFont typeface="Arial" charset="0"/>
              <a:buNone/>
            </a:pPr>
            <a:r>
              <a:rPr lang="en-US" sz="1500" smtClean="0"/>
              <a:t> </a:t>
            </a:r>
          </a:p>
          <a:p>
            <a:pPr eaLnBrk="1" hangingPunct="1">
              <a:lnSpc>
                <a:spcPct val="80000"/>
              </a:lnSpc>
              <a:buFont typeface="Arial" charset="0"/>
              <a:buNone/>
            </a:pPr>
            <a:r>
              <a:rPr lang="en-US" sz="1500" smtClean="0"/>
              <a:t>int opst;  //distant to obstacle</a:t>
            </a:r>
          </a:p>
          <a:p>
            <a:pPr eaLnBrk="1" hangingPunct="1">
              <a:lnSpc>
                <a:spcPct val="80000"/>
              </a:lnSpc>
              <a:buFont typeface="Arial" charset="0"/>
              <a:buNone/>
            </a:pPr>
            <a:r>
              <a:rPr lang="en-US" sz="1500" smtClean="0"/>
              <a:t>int left;  // 40 degree to the left</a:t>
            </a:r>
          </a:p>
          <a:p>
            <a:pPr eaLnBrk="1" hangingPunct="1">
              <a:lnSpc>
                <a:spcPct val="80000"/>
              </a:lnSpc>
              <a:buFont typeface="Arial" charset="0"/>
              <a:buNone/>
            </a:pPr>
            <a:r>
              <a:rPr lang="en-US" sz="1500" smtClean="0"/>
              <a:t>int right; // 40 degree to the right</a:t>
            </a:r>
          </a:p>
          <a:p>
            <a:pPr eaLnBrk="1" hangingPunct="1">
              <a:lnSpc>
                <a:spcPct val="80000"/>
              </a:lnSpc>
              <a:buFont typeface="Arial" charset="0"/>
              <a:buNone/>
            </a:pPr>
            <a:r>
              <a:rPr lang="en-US" sz="1500" smtClean="0"/>
              <a:t>int RunTime; // total run time</a:t>
            </a:r>
          </a:p>
          <a:p>
            <a:pPr eaLnBrk="1" hangingPunct="1">
              <a:lnSpc>
                <a:spcPct val="80000"/>
              </a:lnSpc>
              <a:buFont typeface="Arial" charset="0"/>
              <a:buNone/>
            </a:pPr>
            <a:r>
              <a:rPr lang="en-US" sz="1500" smtClean="0"/>
              <a:t>int run;     //straight run time</a:t>
            </a:r>
          </a:p>
          <a:p>
            <a:pPr eaLnBrk="1" hangingPunct="1">
              <a:lnSpc>
                <a:spcPct val="80000"/>
              </a:lnSpc>
              <a:buFont typeface="Arial" charset="0"/>
              <a:buNone/>
            </a:pPr>
            <a:r>
              <a:rPr lang="en-US" sz="1500" smtClean="0"/>
              <a:t>int orit[5];  //vector to record the orientation, size=5</a:t>
            </a:r>
          </a:p>
          <a:p>
            <a:pPr eaLnBrk="1" hangingPunct="1">
              <a:lnSpc>
                <a:spcPct val="80000"/>
              </a:lnSpc>
              <a:buFont typeface="Arial" charset="0"/>
              <a:buNone/>
            </a:pPr>
            <a:r>
              <a:rPr lang="en-US" sz="1500" smtClean="0"/>
              <a:t>int i_orit;  // count for orientation</a:t>
            </a:r>
          </a:p>
          <a:p>
            <a:pPr eaLnBrk="1" hangingPunct="1">
              <a:lnSpc>
                <a:spcPct val="80000"/>
              </a:lnSpc>
              <a:buFont typeface="Arial" charset="0"/>
              <a:buNone/>
            </a:pPr>
            <a:r>
              <a:rPr lang="en-US" sz="1500" smtClean="0"/>
              <a:t>int orit_d;   //orientation in degree</a:t>
            </a:r>
          </a:p>
          <a:p>
            <a:pPr eaLnBrk="1" hangingPunct="1">
              <a:lnSpc>
                <a:spcPct val="80000"/>
              </a:lnSpc>
              <a:buFont typeface="Arial" charset="0"/>
              <a:buNone/>
            </a:pPr>
            <a:r>
              <a:rPr lang="en-US" sz="1500" smtClean="0"/>
              <a:t>-------------------------------------------------------------------------------</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5638800" cy="6477000"/>
          </a:xfrm>
        </p:spPr>
        <p:txBody>
          <a:bodyPr>
            <a:normAutofit/>
          </a:bodyPr>
          <a:lstStyle/>
          <a:p>
            <a:pPr eaLnBrk="1" hangingPunct="1">
              <a:lnSpc>
                <a:spcPct val="80000"/>
              </a:lnSpc>
              <a:buFont typeface="Arial" charset="0"/>
              <a:buNone/>
              <a:defRPr/>
            </a:pPr>
            <a:r>
              <a:rPr lang="en-US" sz="2000" b="1" smtClean="0">
                <a:solidFill>
                  <a:srgbClr val="FF0000"/>
                </a:solidFill>
                <a:effectLst>
                  <a:outerShdw blurRad="38100" dist="38100" dir="2700000" algn="tl">
                    <a:srgbClr val="C0C0C0"/>
                  </a:outerShdw>
                </a:effectLst>
              </a:rPr>
              <a:t>sub obstacle()</a:t>
            </a:r>
          </a:p>
          <a:p>
            <a:pPr eaLnBrk="1" hangingPunct="1">
              <a:lnSpc>
                <a:spcPct val="80000"/>
              </a:lnSpc>
              <a:buFont typeface="Arial" charset="0"/>
              <a:buNone/>
              <a:defRPr/>
            </a:pPr>
            <a:r>
              <a:rPr lang="en-US" sz="2000" b="1" smtClean="0">
                <a:solidFill>
                  <a:srgbClr val="FF0000"/>
                </a:solidFill>
                <a:effectLst>
                  <a:outerShdw blurRad="38100" dist="38100" dir="2700000" algn="tl">
                    <a:srgbClr val="C0C0C0"/>
                  </a:outerShdw>
                </a:effectLst>
              </a:rPr>
              <a:t>{</a:t>
            </a:r>
          </a:p>
          <a:p>
            <a:pPr eaLnBrk="1" hangingPunct="1">
              <a:lnSpc>
                <a:spcPct val="80000"/>
              </a:lnSpc>
              <a:buFont typeface="Arial" charset="0"/>
              <a:buNone/>
              <a:defRPr/>
            </a:pPr>
            <a:r>
              <a:rPr lang="en-US" sz="2000" smtClean="0"/>
              <a:t>   RunTime = 0;</a:t>
            </a:r>
          </a:p>
          <a:p>
            <a:pPr eaLnBrk="1" hangingPunct="1">
              <a:lnSpc>
                <a:spcPct val="80000"/>
              </a:lnSpc>
              <a:buFont typeface="Arial" charset="0"/>
              <a:buNone/>
              <a:defRPr/>
            </a:pPr>
            <a:r>
              <a:rPr lang="en-US" sz="2000" smtClean="0"/>
              <a:t>   i_orit = 0;</a:t>
            </a:r>
          </a:p>
          <a:p>
            <a:pPr eaLnBrk="1" hangingPunct="1">
              <a:lnSpc>
                <a:spcPct val="80000"/>
              </a:lnSpc>
              <a:buFont typeface="Arial" charset="0"/>
              <a:buNone/>
              <a:defRPr/>
            </a:pPr>
            <a:r>
              <a:rPr lang="en-US" sz="2000" smtClean="0"/>
              <a:t>   while(i_orit &lt; 5)</a:t>
            </a:r>
          </a:p>
          <a:p>
            <a:pPr eaLnBrk="1" hangingPunct="1">
              <a:lnSpc>
                <a:spcPct val="80000"/>
              </a:lnSpc>
              <a:buFont typeface="Arial" charset="0"/>
              <a:buNone/>
              <a:defRPr/>
            </a:pPr>
            <a:r>
              <a:rPr lang="en-US" sz="2000" smtClean="0"/>
              <a:t>   {</a:t>
            </a:r>
          </a:p>
          <a:p>
            <a:pPr eaLnBrk="1" hangingPunct="1">
              <a:lnSpc>
                <a:spcPct val="80000"/>
              </a:lnSpc>
              <a:buFont typeface="Arial" charset="0"/>
              <a:buNone/>
              <a:defRPr/>
            </a:pPr>
            <a:r>
              <a:rPr lang="en-US" sz="2000" smtClean="0"/>
              <a:t>   opst = SensorUS(US_IN);    //read US value</a:t>
            </a:r>
          </a:p>
          <a:p>
            <a:pPr eaLnBrk="1" hangingPunct="1">
              <a:lnSpc>
                <a:spcPct val="80000"/>
              </a:lnSpc>
              <a:buFont typeface="Arial" charset="0"/>
              <a:buNone/>
              <a:defRPr/>
            </a:pPr>
            <a:r>
              <a:rPr lang="en-US" sz="2000" smtClean="0"/>
              <a:t>   run = 1000;                //set motor to run 1 sec</a:t>
            </a:r>
          </a:p>
          <a:p>
            <a:pPr eaLnBrk="1" hangingPunct="1">
              <a:lnSpc>
                <a:spcPct val="80000"/>
              </a:lnSpc>
              <a:buFont typeface="Arial" charset="0"/>
              <a:buNone/>
              <a:defRPr/>
            </a:pPr>
            <a:r>
              <a:rPr lang="en-US" sz="2000" smtClean="0"/>
              <a:t>   if(opst &gt; 30)       //check if obstacle within 30cm</a:t>
            </a:r>
          </a:p>
          <a:p>
            <a:pPr eaLnBrk="1" hangingPunct="1">
              <a:lnSpc>
                <a:spcPct val="80000"/>
              </a:lnSpc>
              <a:buFont typeface="Arial" charset="0"/>
              <a:buNone/>
              <a:defRPr/>
            </a:pPr>
            <a:r>
              <a:rPr lang="en-US" sz="2000" smtClean="0"/>
              <a:t>      {</a:t>
            </a:r>
          </a:p>
          <a:p>
            <a:pPr eaLnBrk="1" hangingPunct="1">
              <a:lnSpc>
                <a:spcPct val="80000"/>
              </a:lnSpc>
              <a:buFont typeface="Arial" charset="0"/>
              <a:buNone/>
              <a:defRPr/>
            </a:pPr>
            <a:r>
              <a:rPr lang="en-US" sz="2000" smtClean="0"/>
              <a:t>      OnFwdSync(Motor,50,0);   </a:t>
            </a:r>
          </a:p>
          <a:p>
            <a:pPr eaLnBrk="1" hangingPunct="1">
              <a:lnSpc>
                <a:spcPct val="80000"/>
              </a:lnSpc>
              <a:buFont typeface="Arial" charset="0"/>
              <a:buNone/>
              <a:defRPr/>
            </a:pPr>
            <a:r>
              <a:rPr lang="en-US" sz="2000" smtClean="0"/>
              <a:t>                           //continue FW if no obstacle</a:t>
            </a:r>
          </a:p>
          <a:p>
            <a:pPr eaLnBrk="1" hangingPunct="1">
              <a:lnSpc>
                <a:spcPct val="80000"/>
              </a:lnSpc>
              <a:buFont typeface="Arial" charset="0"/>
              <a:buNone/>
              <a:defRPr/>
            </a:pPr>
            <a:r>
              <a:rPr lang="en-US" sz="2000" smtClean="0"/>
              <a:t>      Wait(run);               //run 1 sec</a:t>
            </a:r>
          </a:p>
          <a:p>
            <a:pPr eaLnBrk="1" hangingPunct="1">
              <a:lnSpc>
                <a:spcPct val="80000"/>
              </a:lnSpc>
              <a:buFont typeface="Arial" charset="0"/>
              <a:buNone/>
              <a:defRPr/>
            </a:pPr>
            <a:r>
              <a:rPr lang="en-US" sz="2000" smtClean="0"/>
              <a:t>      RunTime += run;          //calculate total run time</a:t>
            </a:r>
          </a:p>
          <a:p>
            <a:pPr eaLnBrk="1" hangingPunct="1">
              <a:lnSpc>
                <a:spcPct val="80000"/>
              </a:lnSpc>
              <a:buFont typeface="Arial" charset="0"/>
              <a:buNone/>
              <a:defRPr/>
            </a:pPr>
            <a:r>
              <a:rPr lang="en-US" sz="2000" smtClean="0"/>
              <a:t>      orit[i_orit] = orit_d;   //set orit[] in it's orientation</a:t>
            </a:r>
          </a:p>
          <a:p>
            <a:pPr eaLnBrk="1" hangingPunct="1">
              <a:lnSpc>
                <a:spcPct val="80000"/>
              </a:lnSpc>
              <a:buFont typeface="Arial" charset="0"/>
              <a:buNone/>
              <a:defRPr/>
            </a:pPr>
            <a:r>
              <a:rPr lang="en-US" sz="2000" smtClean="0"/>
              <a:t>      i_orit++;</a:t>
            </a:r>
          </a:p>
          <a:p>
            <a:pPr eaLnBrk="1" hangingPunct="1">
              <a:lnSpc>
                <a:spcPct val="80000"/>
              </a:lnSpc>
              <a:buFont typeface="Arial" charset="0"/>
              <a:buNone/>
              <a:defRPr/>
            </a:pPr>
            <a:r>
              <a:rPr lang="en-US" sz="2000" smtClean="0"/>
              <a:t>      }</a:t>
            </a:r>
          </a:p>
        </p:txBody>
      </p:sp>
      <p:sp>
        <p:nvSpPr>
          <p:cNvPr id="39938" name="Content Placeholder 2"/>
          <p:cNvSpPr>
            <a:spLocks/>
          </p:cNvSpPr>
          <p:nvPr/>
        </p:nvSpPr>
        <p:spPr bwMode="auto">
          <a:xfrm>
            <a:off x="5791200" y="838200"/>
            <a:ext cx="3276600" cy="5943600"/>
          </a:xfrm>
          <a:prstGeom prst="rect">
            <a:avLst/>
          </a:prstGeom>
          <a:solidFill>
            <a:schemeClr val="bg2"/>
          </a:solidFill>
          <a:ln w="9525">
            <a:noFill/>
            <a:miter lim="800000"/>
            <a:headEnd/>
            <a:tailEnd/>
          </a:ln>
        </p:spPr>
        <p:txBody>
          <a:bodyPr/>
          <a:lstStyle/>
          <a:p>
            <a:pPr marL="609600" indent="-609600">
              <a:lnSpc>
                <a:spcPct val="80000"/>
              </a:lnSpc>
              <a:spcBef>
                <a:spcPct val="20000"/>
              </a:spcBef>
              <a:buFont typeface="Arial" charset="0"/>
              <a:buAutoNum type="arabicPeriod"/>
            </a:pPr>
            <a:r>
              <a:rPr lang="en-US">
                <a:latin typeface="Calibri" pitchFamily="34" charset="0"/>
              </a:rPr>
              <a:t>Start the subroutine, set initial value for i_orit to 0 (this is the main counter for the subroutine)</a:t>
            </a:r>
          </a:p>
          <a:p>
            <a:pPr marL="609600" indent="-609600">
              <a:lnSpc>
                <a:spcPct val="80000"/>
              </a:lnSpc>
              <a:spcBef>
                <a:spcPct val="20000"/>
              </a:spcBef>
              <a:buFont typeface="Arial" charset="0"/>
              <a:buAutoNum type="arabicPeriod"/>
            </a:pPr>
            <a:r>
              <a:rPr lang="en-US">
                <a:latin typeface="Calibri" pitchFamily="34" charset="0"/>
              </a:rPr>
              <a:t> i_oritis  incremented for every 1 second the motor run forwards.  </a:t>
            </a:r>
          </a:p>
          <a:p>
            <a:pPr marL="609600" indent="-609600">
              <a:lnSpc>
                <a:spcPct val="80000"/>
              </a:lnSpc>
              <a:spcBef>
                <a:spcPct val="20000"/>
              </a:spcBef>
              <a:buFont typeface="Arial" charset="0"/>
              <a:buAutoNum type="arabicPeriod"/>
            </a:pPr>
            <a:r>
              <a:rPr lang="en-US">
                <a:latin typeface="Calibri" pitchFamily="34" charset="0"/>
              </a:rPr>
              <a:t>The subroutine will run for 5 seconds and record the orientation it run in for each second then stop.  </a:t>
            </a:r>
          </a:p>
          <a:p>
            <a:pPr marL="609600" indent="-609600">
              <a:lnSpc>
                <a:spcPct val="80000"/>
              </a:lnSpc>
              <a:spcBef>
                <a:spcPct val="20000"/>
              </a:spcBef>
              <a:buFont typeface="Arial" charset="0"/>
              <a:buAutoNum type="arabicPeriod"/>
            </a:pPr>
            <a:r>
              <a:rPr lang="en-US">
                <a:latin typeface="Calibri" pitchFamily="34" charset="0"/>
              </a:rPr>
              <a:t>If no obstacle within 30 cm, the robot will continue to run forward until i_orit count reach 5.</a:t>
            </a:r>
          </a:p>
        </p:txBody>
      </p:sp>
      <p:sp>
        <p:nvSpPr>
          <p:cNvPr id="39939" name="Line 4"/>
          <p:cNvSpPr>
            <a:spLocks noChangeShapeType="1"/>
          </p:cNvSpPr>
          <p:nvPr/>
        </p:nvSpPr>
        <p:spPr bwMode="auto">
          <a:xfrm flipH="1" flipV="1">
            <a:off x="1676400" y="2667000"/>
            <a:ext cx="4724400" cy="914400"/>
          </a:xfrm>
          <a:prstGeom prst="line">
            <a:avLst/>
          </a:prstGeom>
          <a:noFill/>
          <a:ln w="9525" cap="rnd">
            <a:solidFill>
              <a:srgbClr val="0000FF"/>
            </a:solidFill>
            <a:prstDash val="sysDot"/>
            <a:round/>
            <a:headEnd/>
            <a:tailEnd type="triangle" w="med" len="med"/>
          </a:ln>
        </p:spPr>
        <p:txBody>
          <a:bodyPr/>
          <a:lstStyle/>
          <a:p>
            <a:endParaRPr lang="en-US"/>
          </a:p>
        </p:txBody>
      </p:sp>
      <p:sp>
        <p:nvSpPr>
          <p:cNvPr id="39940" name="Line 5"/>
          <p:cNvSpPr>
            <a:spLocks noChangeShapeType="1"/>
          </p:cNvSpPr>
          <p:nvPr/>
        </p:nvSpPr>
        <p:spPr bwMode="auto">
          <a:xfrm flipH="1" flipV="1">
            <a:off x="1981200" y="1676400"/>
            <a:ext cx="4495800" cy="2590800"/>
          </a:xfrm>
          <a:prstGeom prst="line">
            <a:avLst/>
          </a:prstGeom>
          <a:noFill/>
          <a:ln w="9525" cap="rnd">
            <a:solidFill>
              <a:srgbClr val="0000FF"/>
            </a:solidFill>
            <a:prstDash val="sysDot"/>
            <a:round/>
            <a:headEnd/>
            <a:tailEnd type="triangle" w="med" len="med"/>
          </a:ln>
        </p:spPr>
        <p:txBody>
          <a:bodyPr/>
          <a:lstStyle/>
          <a:p>
            <a:endParaRPr lang="en-US"/>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Content Placeholder 2"/>
          <p:cNvSpPr>
            <a:spLocks noGrp="1"/>
          </p:cNvSpPr>
          <p:nvPr>
            <p:ph idx="1"/>
          </p:nvPr>
        </p:nvSpPr>
        <p:spPr>
          <a:xfrm>
            <a:off x="228600" y="0"/>
            <a:ext cx="5715000" cy="6629400"/>
          </a:xfrm>
        </p:spPr>
        <p:txBody>
          <a:bodyPr/>
          <a:lstStyle/>
          <a:p>
            <a:pPr eaLnBrk="1" hangingPunct="1">
              <a:buFont typeface="Arial" charset="0"/>
              <a:buNone/>
              <a:defRPr/>
            </a:pPr>
            <a:r>
              <a:rPr lang="en-US" sz="1400" smtClean="0"/>
              <a:t>else{</a:t>
            </a:r>
          </a:p>
          <a:p>
            <a:pPr eaLnBrk="1" hangingPunct="1">
              <a:buFont typeface="Arial" charset="0"/>
              <a:buNone/>
              <a:defRPr/>
            </a:pPr>
            <a:r>
              <a:rPr lang="en-US" sz="1400" smtClean="0"/>
              <a:t>      Off(Motor);              //stop motor if obstacle found</a:t>
            </a:r>
          </a:p>
          <a:p>
            <a:pPr eaLnBrk="1" hangingPunct="1">
              <a:buFont typeface="Arial" charset="0"/>
              <a:buNone/>
              <a:defRPr/>
            </a:pPr>
            <a:r>
              <a:rPr lang="en-US" sz="1400" smtClean="0"/>
              <a:t>      //check best path</a:t>
            </a:r>
          </a:p>
          <a:p>
            <a:pPr eaLnBrk="1" hangingPunct="1">
              <a:buFont typeface="Arial" charset="0"/>
              <a:buNone/>
              <a:defRPr/>
            </a:pPr>
            <a:r>
              <a:rPr lang="en-US" sz="1400" smtClean="0"/>
              <a:t>      RotateMotor(Direction,50,-40);</a:t>
            </a:r>
          </a:p>
          <a:p>
            <a:pPr eaLnBrk="1" hangingPunct="1">
              <a:buFont typeface="Arial" charset="0"/>
              <a:buNone/>
              <a:defRPr/>
            </a:pPr>
            <a:r>
              <a:rPr lang="en-US" sz="1400" smtClean="0"/>
              <a:t>      left = SensorUS(US_IN);</a:t>
            </a:r>
          </a:p>
          <a:p>
            <a:pPr eaLnBrk="1" hangingPunct="1">
              <a:buFont typeface="Arial" charset="0"/>
              <a:buNone/>
              <a:defRPr/>
            </a:pPr>
            <a:r>
              <a:rPr lang="en-US" sz="1400" smtClean="0"/>
              <a:t>      RotateMotor(Direction,50,80);</a:t>
            </a:r>
          </a:p>
          <a:p>
            <a:pPr eaLnBrk="1" hangingPunct="1">
              <a:buFont typeface="Arial" charset="0"/>
              <a:buNone/>
              <a:defRPr/>
            </a:pPr>
            <a:r>
              <a:rPr lang="en-US" sz="1400" smtClean="0"/>
              <a:t>      right = SensorUS(US_IN);</a:t>
            </a:r>
          </a:p>
          <a:p>
            <a:pPr eaLnBrk="1" hangingPunct="1">
              <a:buFont typeface="Arial" charset="0"/>
              <a:buNone/>
              <a:defRPr/>
            </a:pPr>
            <a:r>
              <a:rPr lang="en-US" sz="1400" smtClean="0"/>
              <a:t>      if(left &lt; right)         //pick best path (left or right)</a:t>
            </a:r>
          </a:p>
          <a:p>
            <a:pPr eaLnBrk="1" hangingPunct="1">
              <a:buFont typeface="Arial" charset="0"/>
              <a:buNone/>
              <a:defRPr/>
            </a:pPr>
            <a:r>
              <a:rPr lang="en-US" sz="1400" smtClean="0"/>
              <a:t>         {</a:t>
            </a:r>
          </a:p>
          <a:p>
            <a:pPr eaLnBrk="1" hangingPunct="1">
              <a:buFont typeface="Arial" charset="0"/>
              <a:buNone/>
              <a:defRPr/>
            </a:pPr>
            <a:r>
              <a:rPr lang="en-US" sz="1400" smtClean="0"/>
              <a:t>         RotateMotor(L_Motor,50,135);  //rotate 45 degree to the right</a:t>
            </a:r>
          </a:p>
          <a:p>
            <a:pPr eaLnBrk="1" hangingPunct="1">
              <a:buFont typeface="Arial" charset="0"/>
              <a:buNone/>
              <a:defRPr/>
            </a:pPr>
            <a:r>
              <a:rPr lang="en-US" sz="1400" smtClean="0"/>
              <a:t>         RotateMotor(Direction,50,-40);</a:t>
            </a:r>
          </a:p>
          <a:p>
            <a:pPr eaLnBrk="1" hangingPunct="1">
              <a:buFont typeface="Arial" charset="0"/>
              <a:buNone/>
              <a:defRPr/>
            </a:pPr>
            <a:r>
              <a:rPr lang="en-US" sz="1400" smtClean="0"/>
              <a:t>         orit_d -= rotate_angle;       //decrease orientation by 45 degree</a:t>
            </a:r>
          </a:p>
          <a:p>
            <a:pPr eaLnBrk="1" hangingPunct="1">
              <a:buFont typeface="Arial" charset="0"/>
              <a:buNone/>
              <a:defRPr/>
            </a:pPr>
            <a:r>
              <a:rPr lang="en-US" sz="1400" smtClean="0"/>
              <a:t>         }</a:t>
            </a:r>
          </a:p>
          <a:p>
            <a:pPr eaLnBrk="1" hangingPunct="1">
              <a:buFont typeface="Arial" charset="0"/>
              <a:buNone/>
              <a:defRPr/>
            </a:pPr>
            <a:r>
              <a:rPr lang="en-US" sz="1400" smtClean="0"/>
              <a:t>      else{</a:t>
            </a:r>
          </a:p>
          <a:p>
            <a:pPr eaLnBrk="1" hangingPunct="1">
              <a:buFont typeface="Arial" charset="0"/>
              <a:buNone/>
              <a:defRPr/>
            </a:pPr>
            <a:r>
              <a:rPr lang="en-US" sz="1400" smtClean="0"/>
              <a:t>         RotateMotor(Direction,50,-80);</a:t>
            </a:r>
          </a:p>
          <a:p>
            <a:pPr eaLnBrk="1" hangingPunct="1">
              <a:buFont typeface="Arial" charset="0"/>
              <a:buNone/>
              <a:defRPr/>
            </a:pPr>
            <a:r>
              <a:rPr lang="en-US" sz="1400" smtClean="0"/>
              <a:t>         RotateMotor(R_Motor,50,135);    //rotate 45 degree to the left</a:t>
            </a:r>
          </a:p>
          <a:p>
            <a:pPr eaLnBrk="1" hangingPunct="1">
              <a:buFont typeface="Arial" charset="0"/>
              <a:buNone/>
              <a:defRPr/>
            </a:pPr>
            <a:r>
              <a:rPr lang="en-US" sz="1400" smtClean="0"/>
              <a:t>         RotateMotor(Direction,50,40);</a:t>
            </a:r>
          </a:p>
          <a:p>
            <a:pPr eaLnBrk="1" hangingPunct="1">
              <a:buFont typeface="Arial" charset="0"/>
              <a:buNone/>
              <a:defRPr/>
            </a:pPr>
            <a:r>
              <a:rPr lang="en-US" sz="1400" smtClean="0"/>
              <a:t>         orit_d += rotate_angle;        //increase orientation by 45 degree</a:t>
            </a:r>
          </a:p>
          <a:p>
            <a:pPr eaLnBrk="1" hangingPunct="1">
              <a:buFont typeface="Arial" charset="0"/>
              <a:buNone/>
              <a:defRPr/>
            </a:pPr>
            <a:r>
              <a:rPr lang="en-US" sz="1400" smtClean="0"/>
              <a:t>         }</a:t>
            </a:r>
          </a:p>
          <a:p>
            <a:pPr eaLnBrk="1" hangingPunct="1">
              <a:buFont typeface="Arial" charset="0"/>
              <a:buNone/>
              <a:defRPr/>
            </a:pPr>
            <a:r>
              <a:rPr lang="en-US" sz="1400" smtClean="0"/>
              <a:t>      }</a:t>
            </a:r>
          </a:p>
          <a:p>
            <a:pPr eaLnBrk="1" hangingPunct="1">
              <a:buFont typeface="Arial" charset="0"/>
              <a:buNone/>
              <a:defRPr/>
            </a:pPr>
            <a:r>
              <a:rPr lang="en-US" sz="1400" smtClean="0"/>
              <a:t>   }</a:t>
            </a:r>
          </a:p>
          <a:p>
            <a:pPr eaLnBrk="1" hangingPunct="1">
              <a:buFont typeface="Arial" charset="0"/>
              <a:buNone/>
              <a:defRPr/>
            </a:pPr>
            <a:r>
              <a:rPr lang="en-US" sz="1400" smtClean="0"/>
              <a:t>   Off(Motor);</a:t>
            </a:r>
          </a:p>
          <a:p>
            <a:pPr eaLnBrk="1" hangingPunct="1">
              <a:buFont typeface="Arial" charset="0"/>
              <a:buNone/>
              <a:defRPr/>
            </a:pPr>
            <a:r>
              <a:rPr lang="en-US" sz="1600" b="1" smtClean="0">
                <a:solidFill>
                  <a:srgbClr val="FF0000"/>
                </a:solidFill>
                <a:effectLst>
                  <a:outerShdw blurRad="38100" dist="38100" dir="2700000" algn="tl">
                    <a:srgbClr val="C0C0C0"/>
                  </a:outerShdw>
                </a:effectLst>
              </a:rPr>
              <a:t>}           // end of sub obstacle</a:t>
            </a:r>
          </a:p>
        </p:txBody>
      </p:sp>
      <p:sp>
        <p:nvSpPr>
          <p:cNvPr id="40962" name="Content Placeholder 2"/>
          <p:cNvSpPr>
            <a:spLocks/>
          </p:cNvSpPr>
          <p:nvPr/>
        </p:nvSpPr>
        <p:spPr bwMode="auto">
          <a:xfrm>
            <a:off x="5638800" y="914400"/>
            <a:ext cx="3505200" cy="5867400"/>
          </a:xfrm>
          <a:prstGeom prst="rect">
            <a:avLst/>
          </a:prstGeom>
          <a:solidFill>
            <a:schemeClr val="bg2"/>
          </a:solidFill>
          <a:ln w="9525">
            <a:noFill/>
            <a:miter lim="800000"/>
            <a:headEnd/>
            <a:tailEnd/>
          </a:ln>
        </p:spPr>
        <p:txBody>
          <a:bodyPr/>
          <a:lstStyle/>
          <a:p>
            <a:pPr marL="609600" indent="-609600">
              <a:spcBef>
                <a:spcPct val="20000"/>
              </a:spcBef>
              <a:buFont typeface="Arial" charset="0"/>
              <a:buAutoNum type="arabicPeriod"/>
            </a:pPr>
            <a:r>
              <a:rPr lang="en-US" sz="1600">
                <a:latin typeface="Calibri" pitchFamily="34" charset="0"/>
              </a:rPr>
              <a:t>If there is obstacle within 30 cm, the robot will stop and check distance +/- 40 degrees from center and store the distant in int left &amp; right.  </a:t>
            </a:r>
          </a:p>
          <a:p>
            <a:pPr marL="609600" indent="-609600">
              <a:spcBef>
                <a:spcPct val="20000"/>
              </a:spcBef>
              <a:buFont typeface="Arial" charset="0"/>
              <a:buAutoNum type="arabicPeriod"/>
            </a:pPr>
            <a:r>
              <a:rPr lang="en-US" sz="1600">
                <a:latin typeface="Calibri" pitchFamily="34" charset="0"/>
              </a:rPr>
              <a:t>left and right is compared for the best path (larger distane) and the robot will turn 45 degree to that direction with the help of front steering wheel trying towards the best path and then +/- the orientation angle by 45 degrees.</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533400"/>
          </a:xfrm>
          <a:solidFill>
            <a:srgbClr val="FFFF00"/>
          </a:solidFill>
        </p:spPr>
        <p:txBody>
          <a:bodyPr>
            <a:normAutofit/>
          </a:bodyPr>
          <a:lstStyle/>
          <a:p>
            <a:pPr eaLnBrk="1" hangingPunct="1">
              <a:defRPr/>
            </a:pPr>
            <a:r>
              <a:rPr lang="en-US" sz="4000" b="1" smtClean="0">
                <a:solidFill>
                  <a:srgbClr val="FF0000"/>
                </a:solidFill>
                <a:effectLst>
                  <a:outerShdw blurRad="38100" dist="38100" dir="2700000" algn="tl">
                    <a:srgbClr val="000000"/>
                  </a:outerShdw>
                </a:effectLst>
              </a:rPr>
              <a:t> </a:t>
            </a:r>
            <a:r>
              <a:rPr lang="en-US" sz="4000" b="1" i="1" smtClean="0">
                <a:solidFill>
                  <a:srgbClr val="FF0000"/>
                </a:solidFill>
                <a:effectLst>
                  <a:outerShdw blurRad="38100" dist="38100" dir="2700000" algn="tl">
                    <a:srgbClr val="000000"/>
                  </a:outerShdw>
                </a:effectLst>
              </a:rPr>
              <a:t>SUBROUTINE Dist</a:t>
            </a:r>
            <a:r>
              <a:rPr lang="en-US" sz="4000" b="1" smtClean="0">
                <a:solidFill>
                  <a:srgbClr val="FF0000"/>
                </a:solidFill>
                <a:effectLst>
                  <a:outerShdw blurRad="38100" dist="38100" dir="2700000" algn="tl">
                    <a:srgbClr val="000000"/>
                  </a:outerShdw>
                </a:effectLst>
              </a:rPr>
              <a:t> Track</a:t>
            </a:r>
            <a:endParaRPr lang="en-US" sz="4000" smtClean="0">
              <a:solidFill>
                <a:srgbClr val="FF0000"/>
              </a:solidFill>
              <a:effectLst>
                <a:outerShdw blurRad="38100" dist="38100" dir="2700000" algn="tl">
                  <a:srgbClr val="000000"/>
                </a:outerShdw>
              </a:effectLst>
            </a:endParaRPr>
          </a:p>
        </p:txBody>
      </p:sp>
      <p:sp>
        <p:nvSpPr>
          <p:cNvPr id="41986" name="Content Placeholder 2"/>
          <p:cNvSpPr>
            <a:spLocks noGrp="1"/>
          </p:cNvSpPr>
          <p:nvPr>
            <p:ph idx="1"/>
          </p:nvPr>
        </p:nvSpPr>
        <p:spPr>
          <a:xfrm>
            <a:off x="228600" y="609600"/>
            <a:ext cx="8763000" cy="5943600"/>
          </a:xfrm>
        </p:spPr>
        <p:txBody>
          <a:bodyPr/>
          <a:lstStyle/>
          <a:p>
            <a:pPr eaLnBrk="1" hangingPunct="1">
              <a:buFont typeface="Arial" charset="0"/>
              <a:buNone/>
            </a:pPr>
            <a:r>
              <a:rPr lang="en-US" sz="1800" smtClean="0"/>
              <a:t>The subroutine perform distant scan from -90 to 90 degrees with 30 degree interval after every 5 second of the robot movements. </a:t>
            </a:r>
          </a:p>
          <a:p>
            <a:pPr eaLnBrk="1" hangingPunct="1">
              <a:buFont typeface="Arial" charset="0"/>
              <a:buNone/>
            </a:pPr>
            <a:r>
              <a:rPr lang="en-US" sz="1800" smtClean="0"/>
              <a:t> The result of the scan is store in the string “dist_record”.</a:t>
            </a:r>
          </a:p>
          <a:p>
            <a:pPr eaLnBrk="1" hangingPunct="1">
              <a:buFont typeface="Arial" charset="0"/>
              <a:buNone/>
            </a:pPr>
            <a:r>
              <a:rPr lang="en-US" sz="1800" smtClean="0"/>
              <a:t>*********************************************************************</a:t>
            </a:r>
          </a:p>
          <a:p>
            <a:pPr eaLnBrk="1" hangingPunct="1">
              <a:buFont typeface="Arial" charset="0"/>
              <a:buNone/>
            </a:pPr>
            <a:r>
              <a:rPr lang="en-US" sz="1800" smtClean="0"/>
              <a:t> </a:t>
            </a:r>
          </a:p>
          <a:p>
            <a:pPr eaLnBrk="1" hangingPunct="1">
              <a:buFont typeface="Arial" charset="0"/>
              <a:buNone/>
            </a:pPr>
            <a:r>
              <a:rPr lang="en-US" sz="1800" smtClean="0"/>
              <a:t>First section defines all the sensor and motor same as other program and some variable will be used in this program.</a:t>
            </a:r>
          </a:p>
          <a:p>
            <a:pPr eaLnBrk="1" hangingPunct="1">
              <a:buFont typeface="Arial" charset="0"/>
              <a:buNone/>
            </a:pPr>
            <a:r>
              <a:rPr lang="en-US" sz="1800" smtClean="0"/>
              <a:t>-------------------------------------------------------------------------------</a:t>
            </a:r>
          </a:p>
          <a:p>
            <a:pPr eaLnBrk="1" hangingPunct="1">
              <a:buFont typeface="Arial" charset="0"/>
              <a:buNone/>
            </a:pPr>
            <a:r>
              <a:rPr lang="en-US" sz="1800" smtClean="0"/>
              <a:t>#define US SENSOR_TYPE_LOWSPEED_9V //define US as the Ultra Sonic sensor</a:t>
            </a:r>
          </a:p>
          <a:p>
            <a:pPr eaLnBrk="1" hangingPunct="1">
              <a:buFont typeface="Arial" charset="0"/>
              <a:buNone/>
            </a:pPr>
            <a:r>
              <a:rPr lang="en-US" sz="1800" smtClean="0"/>
              <a:t>#define Direction OUT_B            //US sensor and driving direction motor</a:t>
            </a:r>
          </a:p>
          <a:p>
            <a:pPr eaLnBrk="1" hangingPunct="1">
              <a:buFont typeface="Arial" charset="0"/>
              <a:buNone/>
            </a:pPr>
            <a:r>
              <a:rPr lang="en-US" sz="1800" smtClean="0"/>
              <a:t>#define Motor OUT_AC               //driving motor</a:t>
            </a:r>
          </a:p>
          <a:p>
            <a:pPr eaLnBrk="1" hangingPunct="1">
              <a:buFont typeface="Arial" charset="0"/>
              <a:buNone/>
            </a:pPr>
            <a:r>
              <a:rPr lang="en-US" sz="1800" smtClean="0"/>
              <a:t>#define US_IN IN_4                 //US sensor input</a:t>
            </a:r>
          </a:p>
          <a:p>
            <a:pPr eaLnBrk="1" hangingPunct="1">
              <a:buFont typeface="Arial" charset="0"/>
              <a:buNone/>
            </a:pPr>
            <a:r>
              <a:rPr lang="en-US" sz="1800" smtClean="0"/>
              <a:t>#define R_Motor OUT_A              //Right driving motor</a:t>
            </a:r>
          </a:p>
          <a:p>
            <a:pPr eaLnBrk="1" hangingPunct="1">
              <a:buFont typeface="Arial" charset="0"/>
              <a:buNone/>
            </a:pPr>
            <a:r>
              <a:rPr lang="en-US" sz="1800" smtClean="0"/>
              <a:t>#define L_Motor OUT_C              //Left driving motor</a:t>
            </a:r>
          </a:p>
          <a:p>
            <a:pPr eaLnBrk="1" hangingPunct="1">
              <a:buFont typeface="Arial" charset="0"/>
              <a:buNone/>
            </a:pPr>
            <a:r>
              <a:rPr lang="en-US" sz="1800" smtClean="0"/>
              <a:t>int dist;  // distance of the US sensor in cm</a:t>
            </a:r>
          </a:p>
          <a:p>
            <a:pPr eaLnBrk="1" hangingPunct="1">
              <a:buFont typeface="Arial" charset="0"/>
              <a:buNone/>
            </a:pPr>
            <a:r>
              <a:rPr lang="en-US" sz="1800" smtClean="0"/>
              <a:t>int scan_ang;   //set scan angle</a:t>
            </a:r>
          </a:p>
          <a:p>
            <a:pPr eaLnBrk="1" hangingPunct="1">
              <a:buFont typeface="Arial" charset="0"/>
              <a:buNone/>
            </a:pPr>
            <a:r>
              <a:rPr lang="en-US" sz="1800" smtClean="0"/>
              <a:t>byte handle;</a:t>
            </a:r>
          </a:p>
          <a:p>
            <a:pPr eaLnBrk="1" hangingPunct="1">
              <a:buFont typeface="Arial" charset="0"/>
              <a:buNone/>
            </a:pPr>
            <a:r>
              <a:rPr lang="en-US" sz="1800" smtClean="0"/>
              <a:t>short bytesWritten;</a:t>
            </a:r>
          </a:p>
          <a:p>
            <a:pPr eaLnBrk="1" hangingPunct="1">
              <a:buFont typeface="Arial" charset="0"/>
              <a:buNone/>
            </a:pPr>
            <a:r>
              <a:rPr lang="en-US" sz="1800" smtClean="0"/>
              <a:t>string dist_result;    //result of distance from -90 to 90 degree</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p:txBody>
          <a:bodyPr/>
          <a:lstStyle/>
          <a:p>
            <a:pPr eaLnBrk="1" hangingPunct="1"/>
            <a:r>
              <a:rPr lang="en-US" b="1" smtClean="0"/>
              <a:t>Table of Contents</a:t>
            </a:r>
            <a:endParaRPr lang="en-US" smtClean="0"/>
          </a:p>
        </p:txBody>
      </p:sp>
      <p:sp>
        <p:nvSpPr>
          <p:cNvPr id="3" name="Content Placeholder 2"/>
          <p:cNvSpPr>
            <a:spLocks noGrp="1"/>
          </p:cNvSpPr>
          <p:nvPr>
            <p:ph idx="1"/>
          </p:nvPr>
        </p:nvSpPr>
        <p:spPr/>
        <p:txBody>
          <a:bodyPr rtlCol="0">
            <a:normAutofit fontScale="62500" lnSpcReduction="20000"/>
          </a:bodyPr>
          <a:lstStyle/>
          <a:p>
            <a:pPr eaLnBrk="1" fontAlgn="auto" hangingPunct="1">
              <a:spcAft>
                <a:spcPts val="0"/>
              </a:spcAft>
              <a:buFont typeface="Arial" pitchFamily="34" charset="0"/>
              <a:buChar char="•"/>
              <a:defRPr/>
            </a:pPr>
            <a:r>
              <a:rPr lang="en-US" dirty="0" smtClean="0"/>
              <a:t> </a:t>
            </a:r>
          </a:p>
          <a:p>
            <a:pPr eaLnBrk="1" fontAlgn="auto" hangingPunct="1">
              <a:spcAft>
                <a:spcPts val="0"/>
              </a:spcAft>
              <a:buFont typeface="Arial" pitchFamily="34" charset="0"/>
              <a:buChar char="•"/>
              <a:defRPr/>
            </a:pPr>
            <a:r>
              <a:rPr lang="en-US" b="1" u="sng" dirty="0" smtClean="0">
                <a:hlinkClick r:id="" action="ppaction://hlinkfile"/>
              </a:rPr>
              <a:t>I.</a:t>
            </a:r>
            <a:r>
              <a:rPr lang="en-US" dirty="0" smtClean="0">
                <a:hlinkClick r:id="" action="ppaction://hlinkfile"/>
              </a:rPr>
              <a:t>	</a:t>
            </a:r>
            <a:r>
              <a:rPr lang="en-US" b="1" u="sng" dirty="0" smtClean="0">
                <a:hlinkClick r:id="" action="ppaction://hlinkfile"/>
              </a:rPr>
              <a:t>Introduction</a:t>
            </a:r>
            <a:r>
              <a:rPr lang="en-US" dirty="0" smtClean="0">
                <a:hlinkClick r:id="" action="ppaction://hlinkfile"/>
              </a:rPr>
              <a:t>	2</a:t>
            </a:r>
            <a:endParaRPr lang="en-US" dirty="0" smtClean="0"/>
          </a:p>
          <a:p>
            <a:pPr eaLnBrk="1" fontAlgn="auto" hangingPunct="1">
              <a:spcAft>
                <a:spcPts val="0"/>
              </a:spcAft>
              <a:buFont typeface="Arial" pitchFamily="34" charset="0"/>
              <a:buChar char="•"/>
              <a:defRPr/>
            </a:pPr>
            <a:r>
              <a:rPr lang="en-US" b="1" u="sng" dirty="0" smtClean="0">
                <a:hlinkClick r:id="" action="ppaction://hlinkfile"/>
              </a:rPr>
              <a:t>II.</a:t>
            </a:r>
            <a:r>
              <a:rPr lang="en-US" dirty="0" smtClean="0">
                <a:hlinkClick r:id="" action="ppaction://hlinkfile"/>
              </a:rPr>
              <a:t>	</a:t>
            </a:r>
            <a:r>
              <a:rPr lang="en-US" b="1" u="sng" dirty="0" smtClean="0">
                <a:hlinkClick r:id="" action="ppaction://hlinkfile"/>
              </a:rPr>
              <a:t>Positioning System</a:t>
            </a:r>
            <a:r>
              <a:rPr lang="en-US" dirty="0" smtClean="0">
                <a:hlinkClick r:id="" action="ppaction://hlinkfile"/>
              </a:rPr>
              <a:t>	2</a:t>
            </a:r>
            <a:endParaRPr lang="en-US" dirty="0" smtClean="0"/>
          </a:p>
          <a:p>
            <a:pPr eaLnBrk="1" fontAlgn="auto" hangingPunct="1">
              <a:spcAft>
                <a:spcPts val="0"/>
              </a:spcAft>
              <a:buFont typeface="Arial" pitchFamily="34" charset="0"/>
              <a:buChar char="•"/>
              <a:defRPr/>
            </a:pPr>
            <a:r>
              <a:rPr lang="en-US" b="1" u="sng" dirty="0" smtClean="0">
                <a:hlinkClick r:id="" action="ppaction://hlinkfile"/>
              </a:rPr>
              <a:t>III.</a:t>
            </a:r>
            <a:r>
              <a:rPr lang="en-US" dirty="0" smtClean="0">
                <a:hlinkClick r:id="" action="ppaction://hlinkfile"/>
              </a:rPr>
              <a:t>	</a:t>
            </a:r>
            <a:r>
              <a:rPr lang="en-US" b="1" u="sng" dirty="0" smtClean="0">
                <a:hlinkClick r:id="" action="ppaction://hlinkfile"/>
              </a:rPr>
              <a:t>Sensory System</a:t>
            </a:r>
            <a:r>
              <a:rPr lang="en-US" dirty="0" smtClean="0">
                <a:hlinkClick r:id="" action="ppaction://hlinkfile"/>
              </a:rPr>
              <a:t>	3</a:t>
            </a:r>
            <a:endParaRPr lang="en-US" dirty="0" smtClean="0"/>
          </a:p>
          <a:p>
            <a:pPr eaLnBrk="1" fontAlgn="auto" hangingPunct="1">
              <a:spcAft>
                <a:spcPts val="0"/>
              </a:spcAft>
              <a:buFont typeface="Arial" pitchFamily="34" charset="0"/>
              <a:buChar char="•"/>
              <a:defRPr/>
            </a:pPr>
            <a:r>
              <a:rPr lang="en-US" b="1" u="sng" dirty="0" smtClean="0">
                <a:hlinkClick r:id="" action="ppaction://hlinkfile"/>
              </a:rPr>
              <a:t>IV.</a:t>
            </a:r>
            <a:r>
              <a:rPr lang="en-US" dirty="0" smtClean="0">
                <a:hlinkClick r:id="" action="ppaction://hlinkfile"/>
              </a:rPr>
              <a:t>	</a:t>
            </a:r>
            <a:r>
              <a:rPr lang="en-US" b="1" u="sng" dirty="0" smtClean="0">
                <a:hlinkClick r:id="" action="ppaction://hlinkfile"/>
              </a:rPr>
              <a:t>Project Goal</a:t>
            </a:r>
            <a:r>
              <a:rPr lang="en-US" dirty="0" smtClean="0">
                <a:hlinkClick r:id="" action="ppaction://hlinkfile"/>
              </a:rPr>
              <a:t>	4</a:t>
            </a:r>
            <a:endParaRPr lang="en-US" dirty="0" smtClean="0"/>
          </a:p>
          <a:p>
            <a:pPr eaLnBrk="1" fontAlgn="auto" hangingPunct="1">
              <a:spcAft>
                <a:spcPts val="0"/>
              </a:spcAft>
              <a:buFont typeface="Arial" pitchFamily="34" charset="0"/>
              <a:buChar char="•"/>
              <a:defRPr/>
            </a:pPr>
            <a:r>
              <a:rPr lang="en-US" b="1" u="sng" dirty="0" smtClean="0">
                <a:hlinkClick r:id="" action="ppaction://hlinkfile"/>
              </a:rPr>
              <a:t>V.</a:t>
            </a:r>
            <a:r>
              <a:rPr lang="en-US" dirty="0" smtClean="0">
                <a:hlinkClick r:id="" action="ppaction://hlinkfile"/>
              </a:rPr>
              <a:t>	</a:t>
            </a:r>
            <a:r>
              <a:rPr lang="en-US" b="1" u="sng" dirty="0" smtClean="0">
                <a:hlinkClick r:id="" action="ppaction://hlinkfile"/>
              </a:rPr>
              <a:t>Selecting The System</a:t>
            </a:r>
            <a:r>
              <a:rPr lang="en-US" dirty="0" smtClean="0">
                <a:hlinkClick r:id="" action="ppaction://hlinkfile"/>
              </a:rPr>
              <a:t>	4</a:t>
            </a:r>
            <a:endParaRPr lang="en-US" dirty="0" smtClean="0"/>
          </a:p>
          <a:p>
            <a:pPr eaLnBrk="1" fontAlgn="auto" hangingPunct="1">
              <a:spcAft>
                <a:spcPts val="0"/>
              </a:spcAft>
              <a:buFont typeface="Arial" pitchFamily="34" charset="0"/>
              <a:buChar char="•"/>
              <a:defRPr/>
            </a:pPr>
            <a:r>
              <a:rPr lang="en-US" b="1" u="sng" dirty="0" smtClean="0">
                <a:hlinkClick r:id="" action="ppaction://hlinkfile"/>
              </a:rPr>
              <a:t>VI.</a:t>
            </a:r>
            <a:r>
              <a:rPr lang="en-US" dirty="0" smtClean="0">
                <a:hlinkClick r:id="" action="ppaction://hlinkfile"/>
              </a:rPr>
              <a:t>	</a:t>
            </a:r>
            <a:r>
              <a:rPr lang="en-US" b="1" u="sng" dirty="0" smtClean="0">
                <a:hlinkClick r:id="" action="ppaction://hlinkfile"/>
              </a:rPr>
              <a:t>Program The Brick</a:t>
            </a:r>
            <a:r>
              <a:rPr lang="en-US" dirty="0" smtClean="0">
                <a:hlinkClick r:id="" action="ppaction://hlinkfile"/>
              </a:rPr>
              <a:t>	5</a:t>
            </a:r>
            <a:endParaRPr lang="en-US" dirty="0" smtClean="0"/>
          </a:p>
          <a:p>
            <a:pPr eaLnBrk="1" fontAlgn="auto" hangingPunct="1">
              <a:spcAft>
                <a:spcPts val="0"/>
              </a:spcAft>
              <a:buFont typeface="Arial" pitchFamily="34" charset="0"/>
              <a:buChar char="•"/>
              <a:defRPr/>
            </a:pPr>
            <a:r>
              <a:rPr lang="en-US" b="1" u="sng" dirty="0" smtClean="0">
                <a:hlinkClick r:id="" action="ppaction://hlinkfile"/>
              </a:rPr>
              <a:t>VII.</a:t>
            </a:r>
            <a:r>
              <a:rPr lang="en-US" dirty="0" smtClean="0">
                <a:hlinkClick r:id="" action="ppaction://hlinkfile"/>
              </a:rPr>
              <a:t>	</a:t>
            </a:r>
            <a:r>
              <a:rPr lang="en-US" b="1" u="sng" dirty="0" smtClean="0">
                <a:hlinkClick r:id="" action="ppaction://hlinkfile"/>
              </a:rPr>
              <a:t>Building The Robot</a:t>
            </a:r>
            <a:r>
              <a:rPr lang="en-US" dirty="0" smtClean="0">
                <a:hlinkClick r:id="" action="ppaction://hlinkfile"/>
              </a:rPr>
              <a:t>	6</a:t>
            </a:r>
            <a:endParaRPr lang="en-US" dirty="0" smtClean="0"/>
          </a:p>
          <a:p>
            <a:pPr eaLnBrk="1" fontAlgn="auto" hangingPunct="1">
              <a:spcAft>
                <a:spcPts val="0"/>
              </a:spcAft>
              <a:buFont typeface="Arial" pitchFamily="34" charset="0"/>
              <a:buChar char="•"/>
              <a:defRPr/>
            </a:pPr>
            <a:r>
              <a:rPr lang="en-US" b="1" u="sng" dirty="0" smtClean="0">
                <a:hlinkClick r:id="" action="ppaction://hlinkfile"/>
              </a:rPr>
              <a:t>VIII.</a:t>
            </a:r>
            <a:r>
              <a:rPr lang="en-US" dirty="0" smtClean="0">
                <a:hlinkClick r:id="" action="ppaction://hlinkfile"/>
              </a:rPr>
              <a:t>	</a:t>
            </a:r>
            <a:r>
              <a:rPr lang="en-US" b="1" u="sng" dirty="0" smtClean="0">
                <a:hlinkClick r:id="" action="ppaction://hlinkfile"/>
              </a:rPr>
              <a:t>Project Code</a:t>
            </a:r>
            <a:r>
              <a:rPr lang="en-US" dirty="0" smtClean="0">
                <a:hlinkClick r:id="" action="ppaction://hlinkfile"/>
              </a:rPr>
              <a:t>	7</a:t>
            </a:r>
            <a:endParaRPr lang="en-US" dirty="0" smtClean="0"/>
          </a:p>
          <a:p>
            <a:pPr eaLnBrk="1" fontAlgn="auto" hangingPunct="1">
              <a:spcAft>
                <a:spcPts val="0"/>
              </a:spcAft>
              <a:buFont typeface="Arial" pitchFamily="34" charset="0"/>
              <a:buChar char="•"/>
              <a:defRPr/>
            </a:pPr>
            <a:r>
              <a:rPr lang="en-US" b="1" u="sng" dirty="0" smtClean="0">
                <a:hlinkClick r:id="" action="ppaction://hlinkfile"/>
              </a:rPr>
              <a:t>IX.</a:t>
            </a:r>
            <a:r>
              <a:rPr lang="en-US" dirty="0" smtClean="0">
                <a:hlinkClick r:id="" action="ppaction://hlinkfile"/>
              </a:rPr>
              <a:t>	</a:t>
            </a:r>
            <a:r>
              <a:rPr lang="en-US" b="1" u="sng" dirty="0" smtClean="0">
                <a:hlinkClick r:id="" action="ppaction://hlinkfile"/>
              </a:rPr>
              <a:t>Performance Result</a:t>
            </a:r>
            <a:r>
              <a:rPr lang="en-US" dirty="0" smtClean="0">
                <a:hlinkClick r:id="" action="ppaction://hlinkfile"/>
              </a:rPr>
              <a:t>	13</a:t>
            </a:r>
            <a:endParaRPr lang="en-US" dirty="0" smtClean="0"/>
          </a:p>
          <a:p>
            <a:pPr eaLnBrk="1" fontAlgn="auto" hangingPunct="1">
              <a:spcAft>
                <a:spcPts val="0"/>
              </a:spcAft>
              <a:buFont typeface="Arial" pitchFamily="34" charset="0"/>
              <a:buChar char="•"/>
              <a:defRPr/>
            </a:pPr>
            <a:r>
              <a:rPr lang="en-US" b="1" u="sng" dirty="0" smtClean="0">
                <a:hlinkClick r:id="" action="ppaction://hlinkfile"/>
              </a:rPr>
              <a:t>X.</a:t>
            </a:r>
            <a:r>
              <a:rPr lang="en-US" dirty="0" smtClean="0">
                <a:hlinkClick r:id="" action="ppaction://hlinkfile"/>
              </a:rPr>
              <a:t>	</a:t>
            </a:r>
            <a:r>
              <a:rPr lang="en-US" b="1" u="sng" dirty="0" smtClean="0">
                <a:hlinkClick r:id="" action="ppaction://hlinkfile"/>
              </a:rPr>
              <a:t>Future Improvements</a:t>
            </a:r>
            <a:r>
              <a:rPr lang="en-US" dirty="0" smtClean="0">
                <a:hlinkClick r:id="" action="ppaction://hlinkfile"/>
              </a:rPr>
              <a:t>	14</a:t>
            </a:r>
            <a:endParaRPr lang="en-US" dirty="0" smtClean="0"/>
          </a:p>
          <a:p>
            <a:pPr eaLnBrk="1" fontAlgn="auto" hangingPunct="1">
              <a:spcAft>
                <a:spcPts val="0"/>
              </a:spcAft>
              <a:buFont typeface="Arial" pitchFamily="34" charset="0"/>
              <a:buChar char="•"/>
              <a:defRPr/>
            </a:pPr>
            <a:r>
              <a:rPr lang="en-US" b="1" u="sng" dirty="0" smtClean="0">
                <a:hlinkClick r:id="" action="ppaction://hlinkfile"/>
              </a:rPr>
              <a:t>XI.</a:t>
            </a:r>
            <a:r>
              <a:rPr lang="en-US" dirty="0" smtClean="0">
                <a:hlinkClick r:id="" action="ppaction://hlinkfile"/>
              </a:rPr>
              <a:t>	</a:t>
            </a:r>
            <a:r>
              <a:rPr lang="en-US" b="1" u="sng" dirty="0" smtClean="0">
                <a:hlinkClick r:id="" action="ppaction://hlinkfile"/>
              </a:rPr>
              <a:t>Conclusion</a:t>
            </a:r>
            <a:r>
              <a:rPr lang="en-US" dirty="0" smtClean="0">
                <a:hlinkClick r:id="" action="ppaction://hlinkfile"/>
              </a:rPr>
              <a:t>	15</a:t>
            </a:r>
            <a:endParaRPr lang="en-US" dirty="0" smtClean="0"/>
          </a:p>
          <a:p>
            <a:pPr eaLnBrk="1" fontAlgn="auto" hangingPunct="1">
              <a:spcAft>
                <a:spcPts val="0"/>
              </a:spcAft>
              <a:buFont typeface="Arial" pitchFamily="34" charset="0"/>
              <a:buChar char="•"/>
              <a:defRPr/>
            </a:pPr>
            <a:r>
              <a:rPr lang="en-US" b="1" u="sng" dirty="0" smtClean="0">
                <a:hlinkClick r:id="" action="ppaction://hlinkfile"/>
              </a:rPr>
              <a:t>XII.</a:t>
            </a:r>
            <a:r>
              <a:rPr lang="en-US" dirty="0" smtClean="0">
                <a:hlinkClick r:id="" action="ppaction://hlinkfile"/>
              </a:rPr>
              <a:t>	</a:t>
            </a:r>
            <a:r>
              <a:rPr lang="en-US" b="1" u="sng" dirty="0" smtClean="0">
                <a:hlinkClick r:id="" action="ppaction://hlinkfile"/>
              </a:rPr>
              <a:t>Reference</a:t>
            </a:r>
            <a:r>
              <a:rPr lang="en-US" dirty="0" smtClean="0">
                <a:hlinkClick r:id="" action="ppaction://hlinkfile"/>
              </a:rPr>
              <a:t>	15</a:t>
            </a:r>
            <a:endParaRPr lang="en-US" dirty="0" smtClean="0"/>
          </a:p>
          <a:p>
            <a:pPr eaLnBrk="1" fontAlgn="auto" hangingPunct="1">
              <a:spcAft>
                <a:spcPts val="0"/>
              </a:spcAft>
              <a:buFont typeface="Arial" pitchFamily="34" charset="0"/>
              <a:buChar char="•"/>
              <a:defRPr/>
            </a:pPr>
            <a:r>
              <a:rPr lang="en-US" b="1" u="sng" dirty="0" smtClean="0">
                <a:hlinkClick r:id="" action="ppaction://hlinkfile"/>
              </a:rPr>
              <a:t>XIII.</a:t>
            </a:r>
            <a:r>
              <a:rPr lang="en-US" dirty="0" smtClean="0">
                <a:hlinkClick r:id="" action="ppaction://hlinkfile"/>
              </a:rPr>
              <a:t>	</a:t>
            </a:r>
            <a:r>
              <a:rPr lang="en-US" b="1" u="sng" dirty="0" smtClean="0">
                <a:hlinkClick r:id="" action="ppaction://hlinkfile"/>
              </a:rPr>
              <a:t>Appendix</a:t>
            </a:r>
            <a:r>
              <a:rPr lang="en-US" dirty="0" smtClean="0">
                <a:hlinkClick r:id="" action="ppaction://hlinkfile"/>
              </a:rPr>
              <a:t>	16</a:t>
            </a:r>
            <a:endParaRPr lang="en-US" dirty="0" smtClean="0"/>
          </a:p>
          <a:p>
            <a:pPr eaLnBrk="1" fontAlgn="auto" hangingPunct="1">
              <a:spcAft>
                <a:spcPts val="0"/>
              </a:spcAft>
              <a:buFont typeface="Arial" pitchFamily="34" charset="0"/>
              <a:buChar char="•"/>
              <a:defRPr/>
            </a:pPr>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86400" y="76200"/>
            <a:ext cx="3657600" cy="838200"/>
          </a:xfrm>
          <a:solidFill>
            <a:srgbClr val="FFFF00"/>
          </a:solidFill>
        </p:spPr>
        <p:txBody>
          <a:bodyPr>
            <a:normAutofit/>
          </a:bodyPr>
          <a:lstStyle/>
          <a:p>
            <a:pPr eaLnBrk="1" hangingPunct="1">
              <a:defRPr/>
            </a:pPr>
            <a:r>
              <a:rPr lang="en-US" sz="2800" b="1" smtClean="0">
                <a:solidFill>
                  <a:srgbClr val="FF0000"/>
                </a:solidFill>
                <a:effectLst>
                  <a:outerShdw blurRad="38100" dist="38100" dir="2700000" algn="tl">
                    <a:srgbClr val="000000"/>
                  </a:outerShdw>
                </a:effectLst>
              </a:rPr>
              <a:t>Check if motors stoped</a:t>
            </a:r>
          </a:p>
        </p:txBody>
      </p:sp>
      <p:sp>
        <p:nvSpPr>
          <p:cNvPr id="44034" name="Content Placeholder 2"/>
          <p:cNvSpPr>
            <a:spLocks noGrp="1"/>
          </p:cNvSpPr>
          <p:nvPr>
            <p:ph idx="1"/>
          </p:nvPr>
        </p:nvSpPr>
        <p:spPr>
          <a:xfrm>
            <a:off x="228600" y="0"/>
            <a:ext cx="5715000" cy="5867400"/>
          </a:xfrm>
        </p:spPr>
        <p:txBody>
          <a:bodyPr/>
          <a:lstStyle/>
          <a:p>
            <a:pPr eaLnBrk="1" hangingPunct="1">
              <a:buFont typeface="Arial" charset="0"/>
              <a:buNone/>
              <a:defRPr/>
            </a:pPr>
            <a:r>
              <a:rPr lang="en-US" sz="1600" b="1" smtClean="0">
                <a:solidFill>
                  <a:schemeClr val="hlink"/>
                </a:solidFill>
                <a:effectLst>
                  <a:outerShdw blurRad="38100" dist="38100" dir="2700000" algn="tl">
                    <a:srgbClr val="C0C0C0"/>
                  </a:outerShdw>
                </a:effectLst>
              </a:rPr>
              <a:t>sub scan_record()</a:t>
            </a:r>
          </a:p>
          <a:p>
            <a:pPr eaLnBrk="1" hangingPunct="1">
              <a:buFont typeface="Arial" charset="0"/>
              <a:buNone/>
              <a:defRPr/>
            </a:pPr>
            <a:r>
              <a:rPr lang="en-US" sz="1600" b="1" smtClean="0">
                <a:solidFill>
                  <a:schemeClr val="hlink"/>
                </a:solidFill>
                <a:effectLst>
                  <a:outerShdw blurRad="38100" dist="38100" dir="2700000" algn="tl">
                    <a:srgbClr val="C0C0C0"/>
                  </a:outerShdw>
                </a:effectLst>
              </a:rPr>
              <a:t>{</a:t>
            </a:r>
          </a:p>
          <a:p>
            <a:pPr eaLnBrk="1" hangingPunct="1">
              <a:buFont typeface="Arial" charset="0"/>
              <a:buNone/>
              <a:defRPr/>
            </a:pPr>
            <a:r>
              <a:rPr lang="en-US" sz="1600" smtClean="0"/>
              <a:t>int i, dist1, dist2;</a:t>
            </a:r>
          </a:p>
          <a:p>
            <a:pPr eaLnBrk="1" hangingPunct="1">
              <a:buFont typeface="Arial" charset="0"/>
              <a:buNone/>
              <a:defRPr/>
            </a:pPr>
            <a:r>
              <a:rPr lang="en-US" sz="1600" smtClean="0"/>
              <a:t>   </a:t>
            </a:r>
            <a:r>
              <a:rPr lang="en-US" sz="1600" smtClean="0">
                <a:solidFill>
                  <a:schemeClr val="hlink"/>
                </a:solidFill>
              </a:rPr>
              <a:t>//start checking distant if both left and right motor are off</a:t>
            </a:r>
          </a:p>
          <a:p>
            <a:pPr eaLnBrk="1" hangingPunct="1">
              <a:buFont typeface="Arial" charset="0"/>
              <a:buNone/>
              <a:defRPr/>
            </a:pPr>
            <a:r>
              <a:rPr lang="en-US" sz="1600" smtClean="0"/>
              <a:t>   if(IOMA(OutputIOPower(R_Motor)) == 0 &amp;&amp; IOMA(OutputIOPower(L_Motor)) == 0)</a:t>
            </a:r>
          </a:p>
          <a:p>
            <a:pPr eaLnBrk="1" hangingPunct="1">
              <a:buFont typeface="Arial" charset="0"/>
              <a:buNone/>
              <a:defRPr/>
            </a:pPr>
            <a:r>
              <a:rPr lang="en-US" sz="1600" smtClean="0"/>
              <a:t>   {</a:t>
            </a:r>
          </a:p>
          <a:p>
            <a:pPr eaLnBrk="1" hangingPunct="1">
              <a:buFont typeface="Arial" charset="0"/>
              <a:buNone/>
              <a:defRPr/>
            </a:pPr>
            <a:r>
              <a:rPr lang="en-US" sz="1600" smtClean="0"/>
              <a:t>      scan_ang = -90;  </a:t>
            </a:r>
            <a:r>
              <a:rPr lang="en-US" sz="1600" smtClean="0">
                <a:solidFill>
                  <a:schemeClr val="hlink"/>
                </a:solidFill>
              </a:rPr>
              <a:t>//initial value to -90 degree</a:t>
            </a:r>
          </a:p>
          <a:p>
            <a:pPr eaLnBrk="1" hangingPunct="1">
              <a:buFont typeface="Arial" charset="0"/>
              <a:buNone/>
              <a:defRPr/>
            </a:pPr>
            <a:r>
              <a:rPr lang="en-US" sz="1600" smtClean="0"/>
              <a:t>      RotateMotor(Direction,50,scan_ang);</a:t>
            </a:r>
          </a:p>
          <a:p>
            <a:pPr eaLnBrk="1" hangingPunct="1">
              <a:buFont typeface="Arial" charset="0"/>
              <a:buNone/>
              <a:defRPr/>
            </a:pPr>
            <a:r>
              <a:rPr lang="en-US" sz="1600" smtClean="0"/>
              <a:t>      while(scan_ang &lt; 91) </a:t>
            </a:r>
          </a:p>
          <a:p>
            <a:pPr eaLnBrk="1" hangingPunct="1">
              <a:buFont typeface="Arial" charset="0"/>
              <a:buNone/>
              <a:defRPr/>
            </a:pPr>
            <a:r>
              <a:rPr lang="en-US" sz="1600" smtClean="0"/>
              <a:t>                 </a:t>
            </a:r>
            <a:r>
              <a:rPr lang="en-US" sz="1600" smtClean="0">
                <a:solidFill>
                  <a:schemeClr val="hlink"/>
                </a:solidFill>
              </a:rPr>
              <a:t>//scan and record until it finish for 180 degrees</a:t>
            </a:r>
          </a:p>
          <a:p>
            <a:pPr eaLnBrk="1" hangingPunct="1">
              <a:buFont typeface="Arial" charset="0"/>
              <a:buNone/>
              <a:defRPr/>
            </a:pPr>
            <a:r>
              <a:rPr lang="en-US" sz="1600" smtClean="0"/>
              <a:t>      {</a:t>
            </a:r>
          </a:p>
          <a:p>
            <a:pPr eaLnBrk="1" hangingPunct="1">
              <a:buFont typeface="Arial" charset="0"/>
              <a:buNone/>
              <a:defRPr/>
            </a:pPr>
            <a:r>
              <a:rPr lang="en-US" sz="1600" smtClean="0"/>
              <a:t>         i = 0;</a:t>
            </a:r>
          </a:p>
          <a:p>
            <a:pPr eaLnBrk="1" hangingPunct="1">
              <a:buFont typeface="Arial" charset="0"/>
              <a:buNone/>
              <a:defRPr/>
            </a:pPr>
            <a:r>
              <a:rPr lang="en-US" sz="1600" smtClean="0"/>
              <a:t>         dist1 = SensorUS(US_IN);   </a:t>
            </a:r>
            <a:r>
              <a:rPr lang="en-US" sz="1600" smtClean="0">
                <a:solidFill>
                  <a:schemeClr val="hlink"/>
                </a:solidFill>
              </a:rPr>
              <a:t>//measure distant</a:t>
            </a:r>
          </a:p>
          <a:p>
            <a:pPr eaLnBrk="1" hangingPunct="1">
              <a:buFont typeface="Arial" charset="0"/>
              <a:buNone/>
              <a:defRPr/>
            </a:pPr>
            <a:r>
              <a:rPr lang="en-US" sz="1600" smtClean="0"/>
              <a:t>         while (i &lt;3)  </a:t>
            </a:r>
            <a:r>
              <a:rPr lang="en-US" sz="1600" smtClean="0">
                <a:solidFill>
                  <a:schemeClr val="hlink"/>
                </a:solidFill>
              </a:rPr>
              <a:t>//scan for 3 times and average the result</a:t>
            </a:r>
          </a:p>
          <a:p>
            <a:pPr eaLnBrk="1" hangingPunct="1">
              <a:buFont typeface="Arial" charset="0"/>
              <a:buNone/>
              <a:defRPr/>
            </a:pPr>
            <a:r>
              <a:rPr lang="en-US" sz="1600" smtClean="0"/>
              <a:t>            {</a:t>
            </a:r>
          </a:p>
          <a:p>
            <a:pPr eaLnBrk="1" hangingPunct="1">
              <a:buFont typeface="Arial" charset="0"/>
              <a:buNone/>
              <a:defRPr/>
            </a:pPr>
            <a:r>
              <a:rPr lang="en-US" sz="1600" smtClean="0"/>
              <a:t>            dist2 = dist1;</a:t>
            </a:r>
          </a:p>
          <a:p>
            <a:pPr eaLnBrk="1" hangingPunct="1">
              <a:buFont typeface="Arial" charset="0"/>
              <a:buNone/>
              <a:defRPr/>
            </a:pPr>
            <a:r>
              <a:rPr lang="en-US" sz="1600" smtClean="0"/>
              <a:t>            dist1 = SensorUS(US_IN);   </a:t>
            </a:r>
            <a:r>
              <a:rPr lang="en-US" sz="1600" smtClean="0">
                <a:solidFill>
                  <a:schemeClr val="hlink"/>
                </a:solidFill>
              </a:rPr>
              <a:t>//measure distant</a:t>
            </a:r>
          </a:p>
          <a:p>
            <a:pPr eaLnBrk="1" hangingPunct="1">
              <a:buFont typeface="Arial" charset="0"/>
              <a:buNone/>
              <a:defRPr/>
            </a:pPr>
            <a:r>
              <a:rPr lang="en-US" sz="1600" smtClean="0"/>
              <a:t>            dist = (dist1+dist2)/2;</a:t>
            </a:r>
          </a:p>
          <a:p>
            <a:pPr eaLnBrk="1" hangingPunct="1">
              <a:buFont typeface="Arial" charset="0"/>
              <a:buNone/>
              <a:defRPr/>
            </a:pPr>
            <a:r>
              <a:rPr lang="en-US" sz="1600" smtClean="0"/>
              <a:t>            i++;</a:t>
            </a:r>
          </a:p>
          <a:p>
            <a:pPr eaLnBrk="1" hangingPunct="1">
              <a:buFont typeface="Arial" charset="0"/>
              <a:buNone/>
              <a:defRPr/>
            </a:pPr>
            <a:r>
              <a:rPr lang="en-US" sz="1600" smtClean="0"/>
              <a:t>            }</a:t>
            </a:r>
          </a:p>
        </p:txBody>
      </p:sp>
      <p:sp>
        <p:nvSpPr>
          <p:cNvPr id="43011" name="Text Box 4"/>
          <p:cNvSpPr txBox="1">
            <a:spLocks noChangeArrowheads="1"/>
          </p:cNvSpPr>
          <p:nvPr/>
        </p:nvSpPr>
        <p:spPr bwMode="auto">
          <a:xfrm>
            <a:off x="6477000" y="1295400"/>
            <a:ext cx="2667000" cy="4486275"/>
          </a:xfrm>
          <a:prstGeom prst="rect">
            <a:avLst/>
          </a:prstGeom>
          <a:solidFill>
            <a:srgbClr val="FFFF99"/>
          </a:solidFill>
          <a:ln w="9525">
            <a:noFill/>
            <a:miter lim="800000"/>
            <a:headEnd/>
            <a:tailEnd/>
          </a:ln>
        </p:spPr>
        <p:txBody>
          <a:bodyPr>
            <a:spAutoFit/>
          </a:bodyPr>
          <a:lstStyle/>
          <a:p>
            <a:pPr marL="342900" indent="-342900">
              <a:buFontTx/>
              <a:buAutoNum type="arabicPeriod"/>
            </a:pPr>
            <a:r>
              <a:rPr lang="en-US"/>
              <a:t>The subroutine will check if all motor is stop, if so, scan angle will start from -90 degrees.  </a:t>
            </a:r>
          </a:p>
          <a:p>
            <a:pPr marL="342900" indent="-342900">
              <a:buFontTx/>
              <a:buAutoNum type="arabicPeriod"/>
            </a:pPr>
            <a:endParaRPr lang="en-US"/>
          </a:p>
          <a:p>
            <a:pPr marL="342900" indent="-342900">
              <a:buFontTx/>
              <a:buAutoNum type="arabicPeriod"/>
            </a:pPr>
            <a:r>
              <a:rPr lang="en-US"/>
              <a:t>And while the scan angle is less than 91 degree the ultrasonic sensor will read the distant 3 time and take the average before increment the scan angle by 30 degrees. </a:t>
            </a:r>
          </a:p>
          <a:p>
            <a:pPr marL="342900" indent="-342900">
              <a:buFontTx/>
              <a:buAutoNum type="arabicPeriod"/>
            </a:pPr>
            <a:endParaRPr lang="en-US"/>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Content Placeholder 2"/>
          <p:cNvSpPr>
            <a:spLocks noGrp="1"/>
          </p:cNvSpPr>
          <p:nvPr>
            <p:ph idx="1"/>
          </p:nvPr>
        </p:nvSpPr>
        <p:spPr>
          <a:xfrm>
            <a:off x="0" y="381000"/>
            <a:ext cx="5943600" cy="6477000"/>
          </a:xfrm>
        </p:spPr>
        <p:txBody>
          <a:bodyPr/>
          <a:lstStyle/>
          <a:p>
            <a:pPr eaLnBrk="1" hangingPunct="1">
              <a:buFont typeface="Arial" charset="0"/>
              <a:buNone/>
              <a:defRPr/>
            </a:pPr>
            <a:r>
              <a:rPr lang="en-US" sz="1600" smtClean="0">
                <a:solidFill>
                  <a:schemeClr val="hlink"/>
                </a:solidFill>
              </a:rPr>
              <a:t>         //store value string "dist_result"</a:t>
            </a:r>
          </a:p>
          <a:p>
            <a:pPr eaLnBrk="1" hangingPunct="1">
              <a:buFont typeface="Arial" charset="0"/>
              <a:buNone/>
              <a:defRPr/>
            </a:pPr>
            <a:r>
              <a:rPr lang="en-US" sz="1600" smtClean="0"/>
              <a:t>         string dist_s = NumToStr(dist);</a:t>
            </a:r>
          </a:p>
          <a:p>
            <a:pPr eaLnBrk="1" hangingPunct="1">
              <a:buFont typeface="Arial" charset="0"/>
              <a:buNone/>
              <a:defRPr/>
            </a:pPr>
            <a:r>
              <a:rPr lang="en-US" sz="1600" smtClean="0"/>
              <a:t>            if(scan_ang == -90){</a:t>
            </a:r>
          </a:p>
          <a:p>
            <a:pPr eaLnBrk="1" hangingPunct="1">
              <a:buFont typeface="Arial" charset="0"/>
              <a:buNone/>
              <a:defRPr/>
            </a:pPr>
            <a:r>
              <a:rPr lang="en-US" sz="1600" smtClean="0"/>
              <a:t>            RotateMotor(Direction,50,30); </a:t>
            </a:r>
          </a:p>
          <a:p>
            <a:pPr eaLnBrk="1" hangingPunct="1">
              <a:buFont typeface="Arial" charset="0"/>
              <a:buNone/>
              <a:defRPr/>
            </a:pPr>
            <a:r>
              <a:rPr lang="en-US" sz="1600" smtClean="0"/>
              <a:t>                                 </a:t>
            </a:r>
            <a:r>
              <a:rPr lang="en-US" sz="1600" smtClean="0">
                <a:solidFill>
                  <a:schemeClr val="hlink"/>
                </a:solidFill>
              </a:rPr>
              <a:t>//rotate direction to match scan angle</a:t>
            </a:r>
          </a:p>
          <a:p>
            <a:pPr eaLnBrk="1" hangingPunct="1">
              <a:buFont typeface="Arial" charset="0"/>
              <a:buNone/>
              <a:defRPr/>
            </a:pPr>
            <a:r>
              <a:rPr lang="en-US" sz="1600" smtClean="0"/>
              <a:t>            dist_result = StrCat(dist_s,", ");</a:t>
            </a:r>
          </a:p>
          <a:p>
            <a:pPr eaLnBrk="1" hangingPunct="1">
              <a:buFont typeface="Arial" charset="0"/>
              <a:buNone/>
              <a:defRPr/>
            </a:pPr>
            <a:r>
              <a:rPr lang="en-US" sz="1600" smtClean="0"/>
              <a:t>            }</a:t>
            </a:r>
          </a:p>
          <a:p>
            <a:pPr eaLnBrk="1" hangingPunct="1">
              <a:buFont typeface="Arial" charset="0"/>
              <a:buNone/>
              <a:defRPr/>
            </a:pPr>
            <a:r>
              <a:rPr lang="en-US" sz="1600" smtClean="0"/>
              <a:t>            if(scan_ang &lt; 90 &amp;&amp; scan_ang &gt; -90) {</a:t>
            </a:r>
          </a:p>
          <a:p>
            <a:pPr eaLnBrk="1" hangingPunct="1">
              <a:buFont typeface="Arial" charset="0"/>
              <a:buNone/>
              <a:defRPr/>
            </a:pPr>
            <a:r>
              <a:rPr lang="en-US" sz="1600" smtClean="0"/>
              <a:t>            RotateMotor(Direction,50,30); </a:t>
            </a:r>
          </a:p>
          <a:p>
            <a:pPr eaLnBrk="1" hangingPunct="1">
              <a:buFont typeface="Arial" charset="0"/>
              <a:buNone/>
              <a:defRPr/>
            </a:pPr>
            <a:r>
              <a:rPr lang="en-US" sz="1600" smtClean="0"/>
              <a:t>                          </a:t>
            </a:r>
            <a:r>
              <a:rPr lang="en-US" sz="1600" smtClean="0">
                <a:solidFill>
                  <a:schemeClr val="hlink"/>
                </a:solidFill>
              </a:rPr>
              <a:t>//rotate direction to match scan angle</a:t>
            </a:r>
          </a:p>
          <a:p>
            <a:pPr eaLnBrk="1" hangingPunct="1">
              <a:buFont typeface="Arial" charset="0"/>
              <a:buNone/>
              <a:defRPr/>
            </a:pPr>
            <a:r>
              <a:rPr lang="en-US" sz="1600" smtClean="0"/>
              <a:t>            dist_result = StrCat(dist_result,dist_s,", ");</a:t>
            </a:r>
          </a:p>
          <a:p>
            <a:pPr eaLnBrk="1" hangingPunct="1">
              <a:buFont typeface="Arial" charset="0"/>
              <a:buNone/>
              <a:defRPr/>
            </a:pPr>
            <a:r>
              <a:rPr lang="en-US" sz="1600" smtClean="0"/>
              <a:t>            }</a:t>
            </a:r>
          </a:p>
          <a:p>
            <a:pPr eaLnBrk="1" hangingPunct="1">
              <a:buFont typeface="Arial" charset="0"/>
              <a:buNone/>
              <a:defRPr/>
            </a:pPr>
            <a:r>
              <a:rPr lang="en-US" sz="1600" smtClean="0"/>
              <a:t>            if(scan_ang == 90) {</a:t>
            </a:r>
          </a:p>
          <a:p>
            <a:pPr eaLnBrk="1" hangingPunct="1">
              <a:buFont typeface="Arial" charset="0"/>
              <a:buNone/>
              <a:defRPr/>
            </a:pPr>
            <a:r>
              <a:rPr lang="en-US" sz="1600" smtClean="0"/>
              <a:t>            RotateMotor(Direction,50,-90); </a:t>
            </a:r>
          </a:p>
          <a:p>
            <a:pPr eaLnBrk="1" hangingPunct="1">
              <a:buFont typeface="Arial" charset="0"/>
              <a:buNone/>
              <a:defRPr/>
            </a:pPr>
            <a:r>
              <a:rPr lang="en-US" sz="1600" smtClean="0"/>
              <a:t>                </a:t>
            </a:r>
            <a:r>
              <a:rPr lang="en-US" sz="1600" smtClean="0">
                <a:solidFill>
                  <a:schemeClr val="hlink"/>
                </a:solidFill>
              </a:rPr>
              <a:t>//rotate direction back to front</a:t>
            </a:r>
          </a:p>
          <a:p>
            <a:pPr eaLnBrk="1" hangingPunct="1">
              <a:buFont typeface="Arial" charset="0"/>
              <a:buNone/>
              <a:defRPr/>
            </a:pPr>
            <a:r>
              <a:rPr lang="en-US" sz="1600" smtClean="0"/>
              <a:t>            dist_result = StrCat("[",dist_result,dist_s,"] cm");</a:t>
            </a:r>
          </a:p>
          <a:p>
            <a:pPr eaLnBrk="1" hangingPunct="1">
              <a:buFont typeface="Arial" charset="0"/>
              <a:buNone/>
              <a:defRPr/>
            </a:pPr>
            <a:r>
              <a:rPr lang="en-US" sz="1600" smtClean="0"/>
              <a:t>            }</a:t>
            </a:r>
          </a:p>
          <a:p>
            <a:pPr eaLnBrk="1" hangingPunct="1">
              <a:buFont typeface="Arial" charset="0"/>
              <a:buNone/>
              <a:defRPr/>
            </a:pPr>
            <a:r>
              <a:rPr lang="en-US" sz="1600" smtClean="0"/>
              <a:t>         scan_ang += 30;  </a:t>
            </a:r>
            <a:r>
              <a:rPr lang="en-US" sz="1600" smtClean="0">
                <a:solidFill>
                  <a:schemeClr val="hlink"/>
                </a:solidFill>
              </a:rPr>
              <a:t>//increment scan angle</a:t>
            </a:r>
          </a:p>
          <a:p>
            <a:pPr eaLnBrk="1" hangingPunct="1">
              <a:buFont typeface="Arial" charset="0"/>
              <a:buNone/>
              <a:defRPr/>
            </a:pPr>
            <a:r>
              <a:rPr lang="en-US" sz="1600" smtClean="0"/>
              <a:t>      }</a:t>
            </a:r>
          </a:p>
          <a:p>
            <a:pPr eaLnBrk="1" hangingPunct="1">
              <a:buFont typeface="Arial" charset="0"/>
              <a:buNone/>
              <a:defRPr/>
            </a:pPr>
            <a:r>
              <a:rPr lang="en-US" sz="1600" smtClean="0"/>
              <a:t>   }</a:t>
            </a:r>
          </a:p>
          <a:p>
            <a:pPr eaLnBrk="1" hangingPunct="1">
              <a:buFont typeface="Arial" charset="0"/>
              <a:buNone/>
              <a:defRPr/>
            </a:pPr>
            <a:r>
              <a:rPr lang="en-US" sz="1600" b="1" smtClean="0">
                <a:solidFill>
                  <a:schemeClr val="hlink"/>
                </a:solidFill>
                <a:effectLst>
                  <a:outerShdw blurRad="38100" dist="38100" dir="2700000" algn="tl">
                    <a:srgbClr val="C0C0C0"/>
                  </a:outerShdw>
                </a:effectLst>
              </a:rPr>
              <a:t>} // end of subroutine scan_record</a:t>
            </a:r>
          </a:p>
        </p:txBody>
      </p:sp>
      <p:sp>
        <p:nvSpPr>
          <p:cNvPr id="44034" name="Text Box 4"/>
          <p:cNvSpPr txBox="1">
            <a:spLocks noChangeArrowheads="1"/>
          </p:cNvSpPr>
          <p:nvPr/>
        </p:nvSpPr>
        <p:spPr bwMode="auto">
          <a:xfrm>
            <a:off x="6019800" y="304800"/>
            <a:ext cx="2819400" cy="4664075"/>
          </a:xfrm>
          <a:prstGeom prst="rect">
            <a:avLst/>
          </a:prstGeom>
          <a:solidFill>
            <a:srgbClr val="FFFF99"/>
          </a:solidFill>
          <a:ln w="9525">
            <a:noFill/>
            <a:miter lim="800000"/>
            <a:headEnd/>
            <a:tailEnd/>
          </a:ln>
        </p:spPr>
        <p:txBody>
          <a:bodyPr>
            <a:spAutoFit/>
          </a:bodyPr>
          <a:lstStyle/>
          <a:p>
            <a:pPr marL="342900" indent="-342900">
              <a:buFontTx/>
              <a:buAutoNum type="arabicPeriod"/>
            </a:pPr>
            <a:r>
              <a:rPr lang="en-US" sz="2000"/>
              <a:t>The distant average reading from the ultrasonic sensor is store into a string called dist_result.  </a:t>
            </a:r>
          </a:p>
          <a:p>
            <a:pPr marL="342900" indent="-342900">
              <a:buFontTx/>
              <a:buAutoNum type="arabicPeriod"/>
            </a:pPr>
            <a:endParaRPr lang="en-US" sz="2000"/>
          </a:p>
          <a:p>
            <a:pPr marL="342900" indent="-342900">
              <a:buFontTx/>
              <a:buAutoNum type="arabicPeriod"/>
            </a:pPr>
            <a:r>
              <a:rPr lang="en-US" sz="2000"/>
              <a:t>Due to the desired format for the string as [x,x,x,x] cm, the string is composed by 3 if statements for the first, middle, and last reading shown in this section of the code.</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563563"/>
          </a:xfrm>
          <a:solidFill>
            <a:srgbClr val="FFFF00"/>
          </a:solidFill>
        </p:spPr>
        <p:txBody>
          <a:bodyPr>
            <a:normAutofit/>
          </a:bodyPr>
          <a:lstStyle/>
          <a:p>
            <a:pPr eaLnBrk="1" hangingPunct="1">
              <a:defRPr/>
            </a:pPr>
            <a:r>
              <a:rPr lang="en-US" sz="4000" b="1" smtClean="0">
                <a:solidFill>
                  <a:srgbClr val="FF0000"/>
                </a:solidFill>
                <a:effectLst>
                  <a:outerShdw blurRad="38100" dist="38100" dir="2700000" algn="tl">
                    <a:srgbClr val="000000"/>
                  </a:outerShdw>
                </a:effectLst>
              </a:rPr>
              <a:t>Subroutine My Position</a:t>
            </a:r>
            <a:endParaRPr lang="en-US" sz="4000" smtClean="0">
              <a:solidFill>
                <a:srgbClr val="FF0000"/>
              </a:solidFill>
              <a:effectLst>
                <a:outerShdw blurRad="38100" dist="38100" dir="2700000" algn="tl">
                  <a:srgbClr val="000000"/>
                </a:outerShdw>
              </a:effectLst>
            </a:endParaRPr>
          </a:p>
        </p:txBody>
      </p:sp>
      <p:sp>
        <p:nvSpPr>
          <p:cNvPr id="45058" name="Content Placeholder 2"/>
          <p:cNvSpPr>
            <a:spLocks noGrp="1"/>
          </p:cNvSpPr>
          <p:nvPr>
            <p:ph idx="1"/>
          </p:nvPr>
        </p:nvSpPr>
        <p:spPr>
          <a:xfrm>
            <a:off x="381000" y="533400"/>
            <a:ext cx="7848600" cy="4525963"/>
          </a:xfrm>
        </p:spPr>
        <p:txBody>
          <a:bodyPr/>
          <a:lstStyle/>
          <a:p>
            <a:pPr eaLnBrk="1" hangingPunct="1">
              <a:buFont typeface="Arial" charset="0"/>
              <a:buNone/>
            </a:pPr>
            <a:r>
              <a:rPr lang="en-US" sz="1800" smtClean="0">
                <a:solidFill>
                  <a:schemeClr val="hlink"/>
                </a:solidFill>
              </a:rPr>
              <a:t>This subroutine combines the result of robot orientations from “Obstacle Avoid” and mapping data from “Dist Track” to calculate the robot position and create the final output string that will be export out later.  </a:t>
            </a:r>
          </a:p>
          <a:p>
            <a:pPr eaLnBrk="1" hangingPunct="1">
              <a:buFont typeface="Arial" charset="0"/>
              <a:buNone/>
            </a:pPr>
            <a:r>
              <a:rPr lang="en-US" sz="1800" smtClean="0">
                <a:solidFill>
                  <a:schemeClr val="hlink"/>
                </a:solidFill>
              </a:rPr>
              <a:t>The subroutine also have control over the define speed for the robot to generate a more accurate positioning.</a:t>
            </a:r>
            <a:endParaRPr lang="en-US" sz="1800" smtClean="0"/>
          </a:p>
          <a:p>
            <a:pPr eaLnBrk="1" hangingPunct="1">
              <a:buFont typeface="Arial" charset="0"/>
              <a:buNone/>
            </a:pPr>
            <a:r>
              <a:rPr lang="en-US" sz="1800" smtClean="0"/>
              <a:t>First section of the code includes the previous two subroutines to be able to use data collected during those subroutines.  This program also defines the SPEED of the robot, which got it from the calibration program “Distant_Check”.  Other variables such as x, y, and output string write also are defined in this section.</a:t>
            </a:r>
          </a:p>
          <a:p>
            <a:pPr eaLnBrk="1" hangingPunct="1">
              <a:buFont typeface="Arial" charset="0"/>
              <a:buNone/>
            </a:pPr>
            <a:r>
              <a:rPr lang="en-US" sz="1800" smtClean="0"/>
              <a:t>-------------------------------------------------------------------------------</a:t>
            </a:r>
          </a:p>
          <a:p>
            <a:pPr eaLnBrk="1" hangingPunct="1">
              <a:buFont typeface="Arial" charset="0"/>
              <a:buNone/>
            </a:pPr>
            <a:r>
              <a:rPr lang="en-US" sz="1800" smtClean="0"/>
              <a:t>#include "Obstacle Avoid.nxc";</a:t>
            </a:r>
          </a:p>
          <a:p>
            <a:pPr eaLnBrk="1" hangingPunct="1">
              <a:buFont typeface="Arial" charset="0"/>
              <a:buNone/>
            </a:pPr>
            <a:r>
              <a:rPr lang="en-US" sz="1800" smtClean="0"/>
              <a:t>#include "Dist Track.nxc";</a:t>
            </a:r>
          </a:p>
          <a:p>
            <a:pPr eaLnBrk="1" hangingPunct="1">
              <a:buFont typeface="Arial" charset="0"/>
              <a:buNone/>
            </a:pPr>
            <a:r>
              <a:rPr lang="en-US" sz="1800" smtClean="0"/>
              <a:t>#define speed 11  // robot move 11 cm straight per second</a:t>
            </a:r>
          </a:p>
          <a:p>
            <a:pPr eaLnBrk="1" hangingPunct="1">
              <a:buFont typeface="Arial" charset="0"/>
              <a:buNone/>
            </a:pPr>
            <a:r>
              <a:rPr lang="en-US" sz="1800" smtClean="0"/>
              <a:t>int x;</a:t>
            </a:r>
          </a:p>
          <a:p>
            <a:pPr eaLnBrk="1" hangingPunct="1">
              <a:buFont typeface="Arial" charset="0"/>
              <a:buNone/>
            </a:pPr>
            <a:r>
              <a:rPr lang="en-US" sz="1800" smtClean="0"/>
              <a:t>int y;</a:t>
            </a:r>
          </a:p>
          <a:p>
            <a:pPr eaLnBrk="1" hangingPunct="1">
              <a:buFont typeface="Arial" charset="0"/>
              <a:buNone/>
            </a:pPr>
            <a:r>
              <a:rPr lang="en-US" sz="1800" smtClean="0"/>
              <a:t>string location;</a:t>
            </a:r>
          </a:p>
          <a:p>
            <a:pPr eaLnBrk="1" hangingPunct="1">
              <a:buFont typeface="Arial" charset="0"/>
              <a:buNone/>
            </a:pPr>
            <a:r>
              <a:rPr lang="en-US" sz="1800" smtClean="0"/>
              <a:t>string write;</a:t>
            </a:r>
          </a:p>
          <a:p>
            <a:pPr eaLnBrk="1" hangingPunct="1">
              <a:buFont typeface="Arial" charset="0"/>
              <a:buNone/>
            </a:pPr>
            <a:r>
              <a:rPr lang="en-US" sz="1800" smtClean="0"/>
              <a:t>-------------------------------------------------------------------------------</a:t>
            </a:r>
          </a:p>
          <a:p>
            <a:pPr eaLnBrk="1" hangingPunct="1">
              <a:buFont typeface="Arial" charset="0"/>
              <a:buNone/>
            </a:pPr>
            <a:endParaRPr lang="en-US" sz="1800" smtClean="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Content Placeholder 2"/>
          <p:cNvSpPr>
            <a:spLocks noGrp="1"/>
          </p:cNvSpPr>
          <p:nvPr>
            <p:ph idx="1"/>
          </p:nvPr>
        </p:nvSpPr>
        <p:spPr>
          <a:xfrm>
            <a:off x="304800" y="304800"/>
            <a:ext cx="5257800" cy="5638800"/>
          </a:xfrm>
        </p:spPr>
        <p:txBody>
          <a:bodyPr/>
          <a:lstStyle/>
          <a:p>
            <a:pPr eaLnBrk="1" hangingPunct="1">
              <a:buFont typeface="Arial" charset="0"/>
              <a:buNone/>
              <a:defRPr/>
            </a:pPr>
            <a:r>
              <a:rPr lang="en-US" sz="2800" b="1" smtClean="0">
                <a:solidFill>
                  <a:schemeClr val="hlink"/>
                </a:solidFill>
                <a:effectLst>
                  <a:outerShdw blurRad="38100" dist="38100" dir="2700000" algn="tl">
                    <a:srgbClr val="C0C0C0"/>
                  </a:outerShdw>
                </a:effectLst>
              </a:rPr>
              <a:t>sub position()</a:t>
            </a:r>
          </a:p>
          <a:p>
            <a:pPr eaLnBrk="1" hangingPunct="1">
              <a:buFont typeface="Arial" charset="0"/>
              <a:buNone/>
              <a:defRPr/>
            </a:pPr>
            <a:r>
              <a:rPr lang="en-US" sz="2800" b="1" smtClean="0">
                <a:solidFill>
                  <a:schemeClr val="hlink"/>
                </a:solidFill>
                <a:effectLst>
                  <a:outerShdw blurRad="38100" dist="38100" dir="2700000" algn="tl">
                    <a:srgbClr val="C0C0C0"/>
                  </a:outerShdw>
                </a:effectLst>
              </a:rPr>
              <a:t>{</a:t>
            </a:r>
          </a:p>
          <a:p>
            <a:pPr eaLnBrk="1" hangingPunct="1">
              <a:buFont typeface="Arial" charset="0"/>
              <a:buNone/>
              <a:defRPr/>
            </a:pPr>
            <a:r>
              <a:rPr lang="en-US" sz="2800" smtClean="0"/>
              <a:t>i_orit = 0;</a:t>
            </a:r>
          </a:p>
          <a:p>
            <a:pPr eaLnBrk="1" hangingPunct="1">
              <a:buFont typeface="Arial" charset="0"/>
              <a:buNone/>
              <a:defRPr/>
            </a:pPr>
            <a:r>
              <a:rPr lang="en-US" sz="2800" smtClean="0"/>
              <a:t>while(i_orit &lt; 5)</a:t>
            </a:r>
          </a:p>
          <a:p>
            <a:pPr eaLnBrk="1" hangingPunct="1">
              <a:buFont typeface="Arial" charset="0"/>
              <a:buNone/>
              <a:defRPr/>
            </a:pPr>
            <a:r>
              <a:rPr lang="en-US" sz="2800" smtClean="0"/>
              <a:t>   {</a:t>
            </a:r>
          </a:p>
          <a:p>
            <a:pPr eaLnBrk="1" hangingPunct="1">
              <a:buFont typeface="Arial" charset="0"/>
              <a:buNone/>
              <a:defRPr/>
            </a:pPr>
            <a:r>
              <a:rPr lang="en-US" sz="2800" smtClean="0"/>
              <a:t>   orit_d = orit[i_orit];</a:t>
            </a:r>
          </a:p>
          <a:p>
            <a:pPr eaLnBrk="1" hangingPunct="1">
              <a:buFont typeface="Arial" charset="0"/>
              <a:buNone/>
              <a:defRPr/>
            </a:pPr>
            <a:r>
              <a:rPr lang="en-US" sz="2800" smtClean="0"/>
              <a:t>   x = x+speed*Cos(orit_d)/100;</a:t>
            </a:r>
          </a:p>
          <a:p>
            <a:pPr eaLnBrk="1" hangingPunct="1">
              <a:buFont typeface="Arial" charset="0"/>
              <a:buNone/>
              <a:defRPr/>
            </a:pPr>
            <a:r>
              <a:rPr lang="en-US" sz="2800" smtClean="0"/>
              <a:t>   y = y+speed*Sin(orit_d)/100;</a:t>
            </a:r>
          </a:p>
          <a:p>
            <a:pPr eaLnBrk="1" hangingPunct="1">
              <a:buFont typeface="Arial" charset="0"/>
              <a:buNone/>
              <a:defRPr/>
            </a:pPr>
            <a:r>
              <a:rPr lang="en-US" sz="2800" smtClean="0"/>
              <a:t>   i_orit++;</a:t>
            </a:r>
          </a:p>
          <a:p>
            <a:pPr eaLnBrk="1" hangingPunct="1">
              <a:buFont typeface="Arial" charset="0"/>
              <a:buNone/>
              <a:defRPr/>
            </a:pPr>
            <a:r>
              <a:rPr lang="en-US" sz="2800" smtClean="0"/>
              <a:t>   }</a:t>
            </a:r>
          </a:p>
        </p:txBody>
      </p:sp>
      <p:sp>
        <p:nvSpPr>
          <p:cNvPr id="46082" name="Text Box 4"/>
          <p:cNvSpPr txBox="1">
            <a:spLocks noChangeArrowheads="1"/>
          </p:cNvSpPr>
          <p:nvPr/>
        </p:nvSpPr>
        <p:spPr bwMode="auto">
          <a:xfrm>
            <a:off x="4191000" y="533400"/>
            <a:ext cx="4724400" cy="1616075"/>
          </a:xfrm>
          <a:prstGeom prst="rect">
            <a:avLst/>
          </a:prstGeom>
          <a:solidFill>
            <a:srgbClr val="FFFF99"/>
          </a:solidFill>
          <a:ln w="9525">
            <a:noFill/>
            <a:miter lim="800000"/>
            <a:headEnd/>
            <a:tailEnd/>
          </a:ln>
        </p:spPr>
        <p:txBody>
          <a:bodyPr>
            <a:spAutoFit/>
          </a:bodyPr>
          <a:lstStyle/>
          <a:p>
            <a:r>
              <a:rPr lang="en-US" sz="2000"/>
              <a:t>This part calculate the position of the robot in the [x,y] coordinates using the speed and the orientation of the robot combine with the trig functions to extract the x and y components.</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eaLnBrk="1" hangingPunct="1">
              <a:lnSpc>
                <a:spcPct val="80000"/>
              </a:lnSpc>
              <a:buFont typeface="Arial" charset="0"/>
              <a:buNone/>
              <a:defRPr/>
            </a:pPr>
            <a:r>
              <a:rPr lang="en-US" sz="2500" smtClean="0"/>
              <a:t>string x_s = NumToStr(x);</a:t>
            </a:r>
          </a:p>
          <a:p>
            <a:pPr eaLnBrk="1" hangingPunct="1">
              <a:lnSpc>
                <a:spcPct val="80000"/>
              </a:lnSpc>
              <a:buFont typeface="Arial" charset="0"/>
              <a:buNone/>
              <a:defRPr/>
            </a:pPr>
            <a:r>
              <a:rPr lang="en-US" sz="2500" smtClean="0"/>
              <a:t>string y_s = NumToStr(y);</a:t>
            </a:r>
          </a:p>
          <a:p>
            <a:pPr eaLnBrk="1" hangingPunct="1">
              <a:lnSpc>
                <a:spcPct val="80000"/>
              </a:lnSpc>
              <a:buFont typeface="Arial" charset="0"/>
              <a:buNone/>
              <a:defRPr/>
            </a:pPr>
            <a:r>
              <a:rPr lang="en-US" sz="2500" smtClean="0"/>
              <a:t>location = StrCat("[",x_s,", ",y_s,"]");</a:t>
            </a:r>
          </a:p>
          <a:p>
            <a:pPr eaLnBrk="1" hangingPunct="1">
              <a:lnSpc>
                <a:spcPct val="80000"/>
              </a:lnSpc>
              <a:buFont typeface="Arial" charset="0"/>
              <a:buNone/>
              <a:defRPr/>
            </a:pPr>
            <a:r>
              <a:rPr lang="en-US" sz="2500" smtClean="0"/>
              <a:t>write = StrCat(location, " ",dist_result);</a:t>
            </a:r>
          </a:p>
          <a:p>
            <a:pPr eaLnBrk="1" hangingPunct="1">
              <a:lnSpc>
                <a:spcPct val="80000"/>
              </a:lnSpc>
              <a:buFont typeface="Arial" charset="0"/>
              <a:buNone/>
              <a:defRPr/>
            </a:pPr>
            <a:r>
              <a:rPr lang="en-US" sz="2500" smtClean="0">
                <a:solidFill>
                  <a:schemeClr val="hlink"/>
                </a:solidFill>
              </a:rPr>
              <a:t>//store value in file - Result.txt</a:t>
            </a:r>
          </a:p>
          <a:p>
            <a:pPr eaLnBrk="1" hangingPunct="1">
              <a:lnSpc>
                <a:spcPct val="80000"/>
              </a:lnSpc>
              <a:buFont typeface="Arial" charset="0"/>
              <a:buNone/>
              <a:defRPr/>
            </a:pPr>
            <a:r>
              <a:rPr lang="en-US" sz="2500" smtClean="0"/>
              <a:t>WriteLnString(handle, write, bytesWritten);</a:t>
            </a:r>
          </a:p>
          <a:p>
            <a:pPr eaLnBrk="1" hangingPunct="1">
              <a:lnSpc>
                <a:spcPct val="80000"/>
              </a:lnSpc>
              <a:buFont typeface="Arial" charset="0"/>
              <a:buNone/>
              <a:defRPr/>
            </a:pPr>
            <a:r>
              <a:rPr lang="en-US" sz="2900" b="1" smtClean="0">
                <a:solidFill>
                  <a:schemeClr val="hlink"/>
                </a:solidFill>
                <a:effectLst>
                  <a:outerShdw blurRad="38100" dist="38100" dir="2700000" algn="tl">
                    <a:srgbClr val="C0C0C0"/>
                  </a:outerShdw>
                </a:effectLst>
              </a:rPr>
              <a:t>} //end of position subroutine</a:t>
            </a:r>
          </a:p>
        </p:txBody>
      </p:sp>
      <p:sp>
        <p:nvSpPr>
          <p:cNvPr id="47106" name="Text Box 4"/>
          <p:cNvSpPr txBox="1">
            <a:spLocks noChangeArrowheads="1"/>
          </p:cNvSpPr>
          <p:nvPr/>
        </p:nvSpPr>
        <p:spPr bwMode="auto">
          <a:xfrm>
            <a:off x="5943600" y="0"/>
            <a:ext cx="2971800" cy="2794000"/>
          </a:xfrm>
          <a:prstGeom prst="rect">
            <a:avLst/>
          </a:prstGeom>
          <a:solidFill>
            <a:srgbClr val="FFFF99"/>
          </a:solidFill>
          <a:ln w="9525">
            <a:noFill/>
            <a:miter lim="800000"/>
            <a:headEnd/>
            <a:tailEnd/>
          </a:ln>
        </p:spPr>
        <p:txBody>
          <a:bodyPr>
            <a:spAutoFit/>
          </a:bodyPr>
          <a:lstStyle/>
          <a:p>
            <a:pPr>
              <a:lnSpc>
                <a:spcPct val="80000"/>
              </a:lnSpc>
              <a:spcBef>
                <a:spcPct val="20000"/>
              </a:spcBef>
              <a:buFont typeface="Arial" charset="0"/>
              <a:buNone/>
            </a:pPr>
            <a:r>
              <a:rPr lang="en-US" sz="2400"/>
              <a:t>This combines the location of the robot with the surrounding sweeping result into a single string “write” and writes it into the file “Result.txt”</a:t>
            </a:r>
          </a:p>
          <a:p>
            <a:endParaRPr lang="en-US" sz="240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Title 1"/>
          <p:cNvSpPr>
            <a:spLocks noGrp="1"/>
          </p:cNvSpPr>
          <p:nvPr>
            <p:ph type="title"/>
          </p:nvPr>
        </p:nvSpPr>
        <p:spPr>
          <a:xfrm>
            <a:off x="457200" y="0"/>
            <a:ext cx="8229600" cy="762000"/>
          </a:xfrm>
        </p:spPr>
        <p:txBody>
          <a:bodyPr/>
          <a:lstStyle/>
          <a:p>
            <a:pPr eaLnBrk="1" hangingPunct="1"/>
            <a:r>
              <a:rPr lang="en-US" b="1" smtClean="0"/>
              <a:t>Performance Result</a:t>
            </a:r>
            <a:endParaRPr lang="en-US" smtClean="0"/>
          </a:p>
        </p:txBody>
      </p:sp>
      <p:sp>
        <p:nvSpPr>
          <p:cNvPr id="48130" name="Content Placeholder 2"/>
          <p:cNvSpPr>
            <a:spLocks noGrp="1"/>
          </p:cNvSpPr>
          <p:nvPr>
            <p:ph idx="1"/>
          </p:nvPr>
        </p:nvSpPr>
        <p:spPr>
          <a:xfrm>
            <a:off x="457200" y="914400"/>
            <a:ext cx="8229600" cy="5638800"/>
          </a:xfrm>
        </p:spPr>
        <p:txBody>
          <a:bodyPr/>
          <a:lstStyle/>
          <a:p>
            <a:pPr marL="514350" indent="-514350" eaLnBrk="1" hangingPunct="1">
              <a:lnSpc>
                <a:spcPct val="80000"/>
              </a:lnSpc>
              <a:buFont typeface="Calibri" pitchFamily="34" charset="0"/>
              <a:buAutoNum type="arabicPeriod"/>
            </a:pPr>
            <a:r>
              <a:rPr lang="en-US" sz="2200" smtClean="0"/>
              <a:t> After all the hardware and software modification, the robot is able to perform the two main objective of this project, which are obstacle avoidance and environment mapping.  </a:t>
            </a:r>
          </a:p>
          <a:p>
            <a:pPr marL="514350" indent="-514350" eaLnBrk="1" hangingPunct="1">
              <a:lnSpc>
                <a:spcPct val="80000"/>
              </a:lnSpc>
              <a:buFont typeface="Calibri" pitchFamily="34" charset="0"/>
              <a:buAutoNum type="arabicPeriod"/>
            </a:pPr>
            <a:r>
              <a:rPr lang="en-US" sz="2200" smtClean="0"/>
              <a:t>Of course there are some limitations due to the simplicity of this prototype mobile robot system such as the viewing angle of obstacle avoidance and the surface condition depending performance.  </a:t>
            </a:r>
          </a:p>
          <a:p>
            <a:pPr marL="514350" indent="-514350" eaLnBrk="1" hangingPunct="1">
              <a:lnSpc>
                <a:spcPct val="80000"/>
              </a:lnSpc>
              <a:buFont typeface="Calibri" pitchFamily="34" charset="0"/>
              <a:buAutoNum type="arabicPeriod"/>
            </a:pPr>
            <a:endParaRPr lang="en-US" sz="2200" smtClean="0"/>
          </a:p>
          <a:p>
            <a:pPr marL="514350" indent="-514350" eaLnBrk="1" hangingPunct="1">
              <a:lnSpc>
                <a:spcPct val="80000"/>
              </a:lnSpc>
              <a:buFont typeface="Calibri" pitchFamily="34" charset="0"/>
              <a:buAutoNum type="arabicPeriod"/>
            </a:pPr>
            <a:r>
              <a:rPr lang="en-US" sz="2200" smtClean="0"/>
              <a:t>Although with the system limitation, the output raw data from the robot shown below are actually as expected. </a:t>
            </a:r>
          </a:p>
          <a:p>
            <a:pPr marL="514350" indent="-514350" eaLnBrk="1" hangingPunct="1">
              <a:lnSpc>
                <a:spcPct val="80000"/>
              </a:lnSpc>
              <a:buFont typeface="Calibri" pitchFamily="34" charset="0"/>
              <a:buAutoNum type="arabicPeriod"/>
            </a:pPr>
            <a:r>
              <a:rPr lang="en-US" sz="2200" smtClean="0"/>
              <a:t> There is still some more data analysis needed to generate the mapping of the environment to know the accuracy of the system.  </a:t>
            </a:r>
          </a:p>
          <a:p>
            <a:pPr marL="514350" indent="-514350" eaLnBrk="1" hangingPunct="1">
              <a:lnSpc>
                <a:spcPct val="80000"/>
              </a:lnSpc>
              <a:buFont typeface="Calibri" pitchFamily="34" charset="0"/>
              <a:buAutoNum type="arabicPeriod"/>
            </a:pPr>
            <a:endParaRPr lang="en-US" sz="2200" smtClean="0"/>
          </a:p>
          <a:p>
            <a:pPr marL="514350" indent="-514350" eaLnBrk="1" hangingPunct="1">
              <a:lnSpc>
                <a:spcPct val="80000"/>
              </a:lnSpc>
              <a:buFont typeface="Calibri" pitchFamily="34" charset="0"/>
              <a:buAutoNum type="arabicPeriod"/>
            </a:pPr>
            <a:r>
              <a:rPr lang="en-US" sz="2200" smtClean="0"/>
              <a:t>Overall, under a fixed and well-designed environment, the performance of the robot is great.  </a:t>
            </a:r>
          </a:p>
          <a:p>
            <a:pPr marL="514350" indent="-514350" eaLnBrk="1" hangingPunct="1">
              <a:lnSpc>
                <a:spcPct val="80000"/>
              </a:lnSpc>
              <a:buFont typeface="Calibri" pitchFamily="34" charset="0"/>
              <a:buAutoNum type="arabicPeriod"/>
            </a:pPr>
            <a:endParaRPr lang="en-US" sz="2200" smtClean="0"/>
          </a:p>
          <a:p>
            <a:pPr marL="514350" indent="-514350" eaLnBrk="1" hangingPunct="1">
              <a:lnSpc>
                <a:spcPct val="80000"/>
              </a:lnSpc>
              <a:buFont typeface="Calibri" pitchFamily="34" charset="0"/>
              <a:buAutoNum type="arabicPeriod"/>
            </a:pPr>
            <a:r>
              <a:rPr lang="en-US" sz="2200" smtClean="0"/>
              <a:t>Next section will discuss some of the issue the system ran into on an unknown environment and how to improve the system’s robustness.</a:t>
            </a:r>
          </a:p>
          <a:p>
            <a:pPr marL="514350" indent="-514350" eaLnBrk="1" hangingPunct="1">
              <a:lnSpc>
                <a:spcPct val="80000"/>
              </a:lnSpc>
              <a:buFont typeface="Calibri" pitchFamily="34" charset="0"/>
              <a:buAutoNum type="arabicPeriod"/>
            </a:pPr>
            <a:endParaRPr lang="en-US" sz="2200" smtClean="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Title 1"/>
          <p:cNvSpPr>
            <a:spLocks noGrp="1"/>
          </p:cNvSpPr>
          <p:nvPr>
            <p:ph type="title"/>
          </p:nvPr>
        </p:nvSpPr>
        <p:spPr>
          <a:xfrm>
            <a:off x="304800" y="6172200"/>
            <a:ext cx="8229600" cy="685800"/>
          </a:xfrm>
        </p:spPr>
        <p:txBody>
          <a:bodyPr/>
          <a:lstStyle/>
          <a:p>
            <a:pPr eaLnBrk="1" hangingPunct="1"/>
            <a:r>
              <a:rPr lang="en-US" sz="4000" smtClean="0"/>
              <a:t>Result file from a 7 cycle run</a:t>
            </a:r>
          </a:p>
        </p:txBody>
      </p:sp>
      <p:sp>
        <p:nvSpPr>
          <p:cNvPr id="49154"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latin typeface="Calibri" pitchFamily="34" charset="0"/>
            </a:endParaRPr>
          </a:p>
        </p:txBody>
      </p:sp>
      <p:pic>
        <p:nvPicPr>
          <p:cNvPr id="49155" name="Picture 1"/>
          <p:cNvPicPr>
            <a:picLocks noChangeAspect="1" noChangeArrowheads="1"/>
          </p:cNvPicPr>
          <p:nvPr/>
        </p:nvPicPr>
        <p:blipFill>
          <a:blip r:embed="rId2"/>
          <a:srcRect/>
          <a:stretch>
            <a:fillRect/>
          </a:stretch>
        </p:blipFill>
        <p:spPr bwMode="auto">
          <a:xfrm>
            <a:off x="0" y="304800"/>
            <a:ext cx="9144000" cy="42481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Title 1"/>
          <p:cNvSpPr>
            <a:spLocks noGrp="1"/>
          </p:cNvSpPr>
          <p:nvPr>
            <p:ph type="title"/>
          </p:nvPr>
        </p:nvSpPr>
        <p:spPr>
          <a:xfrm>
            <a:off x="381000" y="0"/>
            <a:ext cx="8229600" cy="685800"/>
          </a:xfrm>
        </p:spPr>
        <p:txBody>
          <a:bodyPr/>
          <a:lstStyle/>
          <a:p>
            <a:pPr eaLnBrk="1" hangingPunct="1"/>
            <a:r>
              <a:rPr lang="en-US" sz="4000" b="1" smtClean="0"/>
              <a:t>Future Improvements</a:t>
            </a:r>
            <a:endParaRPr lang="en-US" sz="4000" smtClean="0"/>
          </a:p>
        </p:txBody>
      </p:sp>
      <p:sp>
        <p:nvSpPr>
          <p:cNvPr id="3" name="Content Placeholder 2"/>
          <p:cNvSpPr>
            <a:spLocks noGrp="1"/>
          </p:cNvSpPr>
          <p:nvPr>
            <p:ph idx="1"/>
          </p:nvPr>
        </p:nvSpPr>
        <p:spPr/>
        <p:txBody>
          <a:bodyPr>
            <a:normAutofit/>
          </a:bodyPr>
          <a:lstStyle/>
          <a:p>
            <a:pPr eaLnBrk="1" hangingPunct="1">
              <a:lnSpc>
                <a:spcPct val="80000"/>
              </a:lnSpc>
              <a:defRPr/>
            </a:pPr>
            <a:r>
              <a:rPr lang="en-US" sz="2000" smtClean="0"/>
              <a:t>There are four main areas that the current system can be improved in the future, and this section is going to explore some the possibilities.</a:t>
            </a:r>
          </a:p>
          <a:p>
            <a:pPr eaLnBrk="1" hangingPunct="1">
              <a:lnSpc>
                <a:spcPct val="80000"/>
              </a:lnSpc>
              <a:buFont typeface="Arial" charset="0"/>
              <a:buNone/>
              <a:defRPr/>
            </a:pPr>
            <a:r>
              <a:rPr lang="en-US" sz="2000" smtClean="0"/>
              <a:t> </a:t>
            </a:r>
          </a:p>
          <a:p>
            <a:pPr eaLnBrk="1" hangingPunct="1">
              <a:lnSpc>
                <a:spcPct val="80000"/>
              </a:lnSpc>
              <a:defRPr/>
            </a:pPr>
            <a:r>
              <a:rPr lang="en-US" sz="4300" b="1" smtClean="0">
                <a:solidFill>
                  <a:srgbClr val="FF0000"/>
                </a:solidFill>
                <a:effectLst>
                  <a:outerShdw blurRad="38100" dist="38100" dir="2700000" algn="tl">
                    <a:srgbClr val="C0C0C0"/>
                  </a:outerShdw>
                </a:effectLst>
              </a:rPr>
              <a:t>1. Communication:</a:t>
            </a:r>
          </a:p>
          <a:p>
            <a:pPr eaLnBrk="1" hangingPunct="1">
              <a:lnSpc>
                <a:spcPct val="80000"/>
              </a:lnSpc>
              <a:buFont typeface="Calibri" pitchFamily="34" charset="0"/>
              <a:buAutoNum type="arabicPeriod"/>
              <a:defRPr/>
            </a:pPr>
            <a:r>
              <a:rPr lang="en-US" sz="2000" smtClean="0"/>
              <a:t>The Bluetooth function of the NXT has not been fully explored and used by the current system.</a:t>
            </a:r>
          </a:p>
          <a:p>
            <a:pPr eaLnBrk="1" hangingPunct="1">
              <a:lnSpc>
                <a:spcPct val="80000"/>
              </a:lnSpc>
              <a:buFont typeface="Calibri" pitchFamily="34" charset="0"/>
              <a:buAutoNum type="arabicPeriod"/>
              <a:defRPr/>
            </a:pPr>
            <a:endParaRPr lang="en-US" sz="2000" smtClean="0"/>
          </a:p>
          <a:p>
            <a:pPr eaLnBrk="1" hangingPunct="1">
              <a:lnSpc>
                <a:spcPct val="80000"/>
              </a:lnSpc>
              <a:buFont typeface="Calibri" pitchFamily="34" charset="0"/>
              <a:buAutoNum type="arabicPeriod"/>
              <a:defRPr/>
            </a:pPr>
            <a:r>
              <a:rPr lang="en-US" sz="2000" smtClean="0"/>
              <a:t>The goal for the future is to be able to have real time communication between the computer and the NXT.  </a:t>
            </a:r>
          </a:p>
          <a:p>
            <a:pPr eaLnBrk="1" hangingPunct="1">
              <a:lnSpc>
                <a:spcPct val="80000"/>
              </a:lnSpc>
              <a:buFont typeface="Calibri" pitchFamily="34" charset="0"/>
              <a:buAutoNum type="arabicPeriod"/>
              <a:defRPr/>
            </a:pPr>
            <a:endParaRPr lang="en-US" sz="2000" smtClean="0"/>
          </a:p>
          <a:p>
            <a:pPr eaLnBrk="1" hangingPunct="1">
              <a:lnSpc>
                <a:spcPct val="80000"/>
              </a:lnSpc>
              <a:buFont typeface="Calibri" pitchFamily="34" charset="0"/>
              <a:buAutoNum type="arabicPeriod"/>
              <a:defRPr/>
            </a:pPr>
            <a:r>
              <a:rPr lang="en-US" sz="2000" smtClean="0"/>
              <a:t>The data can be feed back once every cycle and perform real time mapping on the computer.</a:t>
            </a:r>
          </a:p>
          <a:p>
            <a:pPr eaLnBrk="1" hangingPunct="1">
              <a:lnSpc>
                <a:spcPct val="80000"/>
              </a:lnSpc>
              <a:buFont typeface="Calibri" pitchFamily="34" charset="0"/>
              <a:buAutoNum type="arabicPeriod"/>
              <a:defRPr/>
            </a:pPr>
            <a:endParaRPr lang="en-US" sz="2000" smtClean="0"/>
          </a:p>
          <a:p>
            <a:pPr eaLnBrk="1" hangingPunct="1">
              <a:lnSpc>
                <a:spcPct val="80000"/>
              </a:lnSpc>
              <a:buFont typeface="Calibri" pitchFamily="34" charset="0"/>
              <a:buAutoNum type="arabicPeriod"/>
              <a:defRPr/>
            </a:pPr>
            <a:r>
              <a:rPr lang="en-US" sz="2000" smtClean="0"/>
              <a:t>Build communication link between NXT and plotting software such as MATLAB and MRPT.</a:t>
            </a:r>
          </a:p>
          <a:p>
            <a:pPr eaLnBrk="1" hangingPunct="1">
              <a:lnSpc>
                <a:spcPct val="80000"/>
              </a:lnSpc>
              <a:buFont typeface="Calibri" pitchFamily="34" charset="0"/>
              <a:buAutoNum type="arabicPeriod"/>
              <a:defRPr/>
            </a:pPr>
            <a:endParaRPr lang="en-US" sz="2000" smtClean="0"/>
          </a:p>
          <a:p>
            <a:pPr eaLnBrk="1" hangingPunct="1">
              <a:lnSpc>
                <a:spcPct val="80000"/>
              </a:lnSpc>
              <a:buFont typeface="Calibri" pitchFamily="34" charset="0"/>
              <a:buAutoNum type="arabicPeriod"/>
              <a:defRPr/>
            </a:pPr>
            <a:r>
              <a:rPr lang="en-US" sz="2000" smtClean="0"/>
              <a:t>Real time commands to order the NXT to a previous mapped spot.</a:t>
            </a:r>
          </a:p>
          <a:p>
            <a:pPr eaLnBrk="1" hangingPunct="1">
              <a:lnSpc>
                <a:spcPct val="80000"/>
              </a:lnSpc>
              <a:defRPr/>
            </a:pPr>
            <a:endParaRPr lang="en-US" sz="2000" smtClean="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FF00"/>
          </a:solidFill>
        </p:spPr>
        <p:txBody>
          <a:bodyPr>
            <a:normAutofit/>
          </a:bodyPr>
          <a:lstStyle/>
          <a:p>
            <a:pPr marL="342900" indent="-342900" eaLnBrk="1" hangingPunct="1">
              <a:defRPr/>
            </a:pPr>
            <a:r>
              <a:rPr lang="en-US" sz="4800" b="1" smtClean="0">
                <a:solidFill>
                  <a:srgbClr val="FF0000"/>
                </a:solidFill>
                <a:effectLst>
                  <a:outerShdw blurRad="38100" dist="38100" dir="2700000" algn="tl">
                    <a:srgbClr val="000000"/>
                  </a:outerShdw>
                </a:effectLst>
              </a:rPr>
              <a:t>2. Robot Stability:</a:t>
            </a:r>
          </a:p>
        </p:txBody>
      </p:sp>
      <p:sp>
        <p:nvSpPr>
          <p:cNvPr id="51202" name="Content Placeholder 2"/>
          <p:cNvSpPr>
            <a:spLocks noGrp="1"/>
          </p:cNvSpPr>
          <p:nvPr>
            <p:ph idx="1"/>
          </p:nvPr>
        </p:nvSpPr>
        <p:spPr/>
        <p:txBody>
          <a:bodyPr/>
          <a:lstStyle/>
          <a:p>
            <a:pPr marL="609600" indent="-609600" eaLnBrk="1" hangingPunct="1">
              <a:lnSpc>
                <a:spcPct val="90000"/>
              </a:lnSpc>
              <a:buFont typeface="Calibri" pitchFamily="34" charset="0"/>
              <a:buAutoNum type="arabicPeriod"/>
            </a:pPr>
            <a:r>
              <a:rPr lang="en-US" sz="2600" smtClean="0"/>
              <a:t>Rebuild the current three wheels system into a four wheels system to ensure the traveling direction</a:t>
            </a:r>
          </a:p>
          <a:p>
            <a:pPr marL="990600" lvl="1" indent="-533400" eaLnBrk="1" hangingPunct="1">
              <a:lnSpc>
                <a:spcPct val="90000"/>
              </a:lnSpc>
              <a:buFont typeface="Calibri" pitchFamily="34" charset="0"/>
              <a:buChar char="•"/>
            </a:pPr>
            <a:r>
              <a:rPr lang="en-US" sz="2200" smtClean="0"/>
              <a:t> the present system sometimes would curve to the left.  </a:t>
            </a:r>
          </a:p>
          <a:p>
            <a:pPr marL="990600" lvl="1" indent="-533400" eaLnBrk="1" hangingPunct="1">
              <a:lnSpc>
                <a:spcPct val="90000"/>
              </a:lnSpc>
              <a:buFont typeface="Calibri" pitchFamily="34" charset="0"/>
              <a:buChar char="•"/>
            </a:pPr>
            <a:endParaRPr lang="en-US" sz="2200" smtClean="0"/>
          </a:p>
          <a:p>
            <a:pPr marL="609600" indent="-609600" eaLnBrk="1" hangingPunct="1">
              <a:lnSpc>
                <a:spcPct val="90000"/>
              </a:lnSpc>
              <a:buFont typeface="Calibri" pitchFamily="34" charset="0"/>
              <a:buAutoNum type="arabicPeriod"/>
            </a:pPr>
            <a:r>
              <a:rPr lang="en-US" sz="2600" smtClean="0"/>
              <a:t>Some sort of gear system either between front and back wheel or front wheel and ultrasonic sensor could be established.</a:t>
            </a:r>
          </a:p>
          <a:p>
            <a:pPr marL="609600" indent="-609600" eaLnBrk="1" hangingPunct="1">
              <a:lnSpc>
                <a:spcPct val="90000"/>
              </a:lnSpc>
              <a:buFont typeface="Calibri" pitchFamily="34" charset="0"/>
              <a:buAutoNum type="arabicPeriod"/>
            </a:pPr>
            <a:endParaRPr lang="en-US" sz="2600" smtClean="0"/>
          </a:p>
          <a:p>
            <a:pPr marL="609600" indent="-609600" eaLnBrk="1" hangingPunct="1">
              <a:lnSpc>
                <a:spcPct val="90000"/>
              </a:lnSpc>
              <a:buFont typeface="Calibri" pitchFamily="34" charset="0"/>
              <a:buAutoNum type="arabicPeriod"/>
            </a:pPr>
            <a:r>
              <a:rPr lang="en-US" sz="2600" smtClean="0"/>
              <a:t>Error diction and correction using the internal motor sensory to compensate the external hardware weakness.</a:t>
            </a:r>
          </a:p>
          <a:p>
            <a:pPr marL="609600" indent="-609600" eaLnBrk="1" hangingPunct="1">
              <a:lnSpc>
                <a:spcPct val="90000"/>
              </a:lnSpc>
              <a:buFont typeface="Calibri" pitchFamily="34" charset="0"/>
              <a:buAutoNum type="arabicPeriod"/>
            </a:pPr>
            <a:endParaRPr lang="en-US" sz="2600" smtClean="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FF00"/>
          </a:solidFill>
        </p:spPr>
        <p:txBody>
          <a:bodyPr>
            <a:normAutofit/>
          </a:bodyPr>
          <a:lstStyle/>
          <a:p>
            <a:pPr marL="342900" indent="-342900" eaLnBrk="1" hangingPunct="1">
              <a:defRPr/>
            </a:pPr>
            <a:r>
              <a:rPr lang="en-US" sz="4000" b="1" smtClean="0">
                <a:solidFill>
                  <a:srgbClr val="FF0000"/>
                </a:solidFill>
                <a:effectLst>
                  <a:outerShdw blurRad="38100" dist="38100" dir="2700000" algn="tl">
                    <a:srgbClr val="000000"/>
                  </a:outerShdw>
                </a:effectLst>
              </a:rPr>
              <a:t>3. Obstacle Avoidance Algorithm:</a:t>
            </a:r>
          </a:p>
        </p:txBody>
      </p:sp>
      <p:sp>
        <p:nvSpPr>
          <p:cNvPr id="52226" name="Content Placeholder 2"/>
          <p:cNvSpPr>
            <a:spLocks noGrp="1"/>
          </p:cNvSpPr>
          <p:nvPr>
            <p:ph idx="1"/>
          </p:nvPr>
        </p:nvSpPr>
        <p:spPr/>
        <p:txBody>
          <a:bodyPr/>
          <a:lstStyle/>
          <a:p>
            <a:pPr marL="514350" indent="-514350" eaLnBrk="1" hangingPunct="1">
              <a:buFont typeface="Calibri" pitchFamily="34" charset="0"/>
              <a:buAutoNum type="arabicPeriod"/>
            </a:pPr>
            <a:r>
              <a:rPr lang="en-US" sz="3000" smtClean="0"/>
              <a:t>Create a feedback loop from the environment sweep with the best path selection to give a better avoidance algorithm.  </a:t>
            </a:r>
          </a:p>
          <a:p>
            <a:pPr lvl="1" eaLnBrk="1" hangingPunct="1">
              <a:buFont typeface="Calibri" pitchFamily="34" charset="0"/>
              <a:buChar char="•"/>
            </a:pPr>
            <a:r>
              <a:rPr lang="en-US" sz="2600" smtClean="0"/>
              <a:t>The current system can only detect obstacle in front of it but not side ways and sometimes it will get stuck in a corner.</a:t>
            </a:r>
          </a:p>
          <a:p>
            <a:pPr lvl="1" eaLnBrk="1" hangingPunct="1">
              <a:buFont typeface="Calibri" pitchFamily="34" charset="0"/>
              <a:buChar char="•"/>
            </a:pPr>
            <a:endParaRPr lang="en-US" sz="2600" smtClean="0"/>
          </a:p>
          <a:p>
            <a:pPr marL="514350" indent="-514350" eaLnBrk="1" hangingPunct="1">
              <a:buFont typeface="Calibri" pitchFamily="34" charset="0"/>
              <a:buAutoNum type="arabicPeriod"/>
            </a:pPr>
            <a:r>
              <a:rPr lang="en-US" sz="3000" smtClean="0"/>
              <a:t>Some kind of reverse path algorithm when the system get stuck, </a:t>
            </a:r>
          </a:p>
          <a:p>
            <a:pPr lvl="1" eaLnBrk="1" hangingPunct="1">
              <a:buFont typeface="Calibri" pitchFamily="34" charset="0"/>
              <a:buChar char="•"/>
            </a:pPr>
            <a:r>
              <a:rPr lang="en-US" sz="2600" smtClean="0"/>
              <a:t>but this also need to be combined with the current position algorithm.</a:t>
            </a:r>
          </a:p>
          <a:p>
            <a:pPr marL="514350" indent="-514350" eaLnBrk="1" hangingPunct="1">
              <a:buFont typeface="Calibri" pitchFamily="34" charset="0"/>
              <a:buAutoNum type="arabicPeriod"/>
            </a:pPr>
            <a:endParaRPr lang="en-US" sz="300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371600"/>
          </a:xfrm>
          <a:solidFill>
            <a:srgbClr val="FFFF00"/>
          </a:solidFill>
        </p:spPr>
        <p:txBody>
          <a:bodyPr rtlCol="0">
            <a:noAutofit/>
          </a:bodyPr>
          <a:lstStyle/>
          <a:p>
            <a:pPr eaLnBrk="1" fontAlgn="auto" hangingPunct="1">
              <a:spcAft>
                <a:spcPts val="0"/>
              </a:spcAft>
              <a:defRPr/>
            </a:pPr>
            <a:r>
              <a:rPr lang="en-US" b="1" dirty="0" smtClean="0">
                <a:solidFill>
                  <a:srgbClr val="FF0000"/>
                </a:solidFill>
                <a:effectLst>
                  <a:outerShdw blurRad="38100" dist="38100" dir="2700000" algn="tl">
                    <a:srgbClr val="000000">
                      <a:alpha val="43137"/>
                    </a:srgbClr>
                  </a:outerShdw>
                </a:effectLst>
              </a:rPr>
              <a:t>Our first task – mapping and navigation</a:t>
            </a:r>
            <a:endParaRPr lang="en-US" b="1" dirty="0">
              <a:solidFill>
                <a:srgbClr val="FF0000"/>
              </a:solidFill>
              <a:effectLst>
                <a:outerShdw blurRad="38100" dist="38100" dir="2700000" algn="tl">
                  <a:srgbClr val="000000">
                    <a:alpha val="43137"/>
                  </a:srgbClr>
                </a:outerShdw>
              </a:effectLst>
            </a:endParaRPr>
          </a:p>
        </p:txBody>
      </p:sp>
      <p:sp>
        <p:nvSpPr>
          <p:cNvPr id="16386" name="Content Placeholder 2"/>
          <p:cNvSpPr>
            <a:spLocks noGrp="1"/>
          </p:cNvSpPr>
          <p:nvPr>
            <p:ph idx="1"/>
          </p:nvPr>
        </p:nvSpPr>
        <p:spPr/>
        <p:txBody>
          <a:bodyPr/>
          <a:lstStyle/>
          <a:p>
            <a:pPr eaLnBrk="1" hangingPunct="1">
              <a:lnSpc>
                <a:spcPct val="80000"/>
              </a:lnSpc>
            </a:pPr>
            <a:r>
              <a:rPr lang="en-US" sz="2700" smtClean="0"/>
              <a:t>The general problem of mobile robot navigation has to answer three questions: </a:t>
            </a:r>
          </a:p>
          <a:p>
            <a:pPr lvl="1" eaLnBrk="1" hangingPunct="1">
              <a:lnSpc>
                <a:spcPct val="80000"/>
              </a:lnSpc>
            </a:pPr>
            <a:r>
              <a:rPr lang="en-US" sz="2400" smtClean="0"/>
              <a:t>“Where am I?.” </a:t>
            </a:r>
          </a:p>
          <a:p>
            <a:pPr lvl="1" eaLnBrk="1" hangingPunct="1">
              <a:lnSpc>
                <a:spcPct val="80000"/>
              </a:lnSpc>
            </a:pPr>
            <a:r>
              <a:rPr lang="en-US" sz="2400" smtClean="0"/>
              <a:t>“Where am I going?,” </a:t>
            </a:r>
          </a:p>
          <a:p>
            <a:pPr lvl="1" eaLnBrk="1" hangingPunct="1">
              <a:lnSpc>
                <a:spcPct val="80000"/>
              </a:lnSpc>
            </a:pPr>
            <a:r>
              <a:rPr lang="en-US" sz="2400" smtClean="0"/>
              <a:t>“How should I get there?.”  </a:t>
            </a:r>
          </a:p>
          <a:p>
            <a:pPr eaLnBrk="1" hangingPunct="1">
              <a:lnSpc>
                <a:spcPct val="80000"/>
              </a:lnSpc>
            </a:pPr>
            <a:r>
              <a:rPr lang="en-US" sz="2700" smtClean="0"/>
              <a:t>Our project will focus on how to achieve these three main questions using a mobile robot system and </a:t>
            </a:r>
            <a:r>
              <a:rPr lang="en-US" sz="2700" smtClean="0">
                <a:solidFill>
                  <a:schemeClr val="hlink"/>
                </a:solidFill>
              </a:rPr>
              <a:t>at the same time map its surroundings. </a:t>
            </a:r>
          </a:p>
          <a:p>
            <a:pPr eaLnBrk="1" hangingPunct="1">
              <a:lnSpc>
                <a:spcPct val="80000"/>
              </a:lnSpc>
            </a:pPr>
            <a:endParaRPr lang="en-US" sz="2700" smtClean="0">
              <a:solidFill>
                <a:schemeClr val="hlink"/>
              </a:solidFill>
            </a:endParaRPr>
          </a:p>
          <a:p>
            <a:pPr eaLnBrk="1" hangingPunct="1">
              <a:lnSpc>
                <a:spcPct val="80000"/>
              </a:lnSpc>
            </a:pPr>
            <a:r>
              <a:rPr lang="en-US" sz="2700" smtClean="0"/>
              <a:t> In order to answer the first and most fundamental question: “Where am I?,” the system requires some sort of </a:t>
            </a:r>
            <a:r>
              <a:rPr lang="en-US" sz="2700" smtClean="0">
                <a:solidFill>
                  <a:schemeClr val="hlink"/>
                </a:solidFill>
              </a:rPr>
              <a:t>build-in sensing equipments</a:t>
            </a:r>
            <a:r>
              <a:rPr lang="en-US" sz="2700" smtClean="0"/>
              <a:t> to position itself.</a:t>
            </a:r>
          </a:p>
          <a:p>
            <a:pPr eaLnBrk="1" hangingPunct="1">
              <a:lnSpc>
                <a:spcPct val="80000"/>
              </a:lnSpc>
            </a:pPr>
            <a:endParaRPr lang="en-US" sz="2700" smtClean="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FF00"/>
          </a:solidFill>
        </p:spPr>
        <p:txBody>
          <a:bodyPr>
            <a:normAutofit/>
          </a:bodyPr>
          <a:lstStyle/>
          <a:p>
            <a:pPr marL="342900" indent="-342900" eaLnBrk="1" hangingPunct="1">
              <a:defRPr/>
            </a:pPr>
            <a:r>
              <a:rPr lang="en-US" sz="3600" b="1" smtClean="0">
                <a:solidFill>
                  <a:srgbClr val="FF0000"/>
                </a:solidFill>
                <a:effectLst>
                  <a:outerShdw blurRad="38100" dist="38100" dir="2700000" algn="tl">
                    <a:srgbClr val="000000"/>
                  </a:outerShdw>
                </a:effectLst>
              </a:rPr>
              <a:t>4. Mapping Algorithm:</a:t>
            </a:r>
          </a:p>
        </p:txBody>
      </p:sp>
      <p:sp>
        <p:nvSpPr>
          <p:cNvPr id="53250" name="Content Placeholder 2"/>
          <p:cNvSpPr>
            <a:spLocks noGrp="1"/>
          </p:cNvSpPr>
          <p:nvPr>
            <p:ph idx="1"/>
          </p:nvPr>
        </p:nvSpPr>
        <p:spPr>
          <a:xfrm>
            <a:off x="381000" y="1524000"/>
            <a:ext cx="8534400" cy="4953000"/>
          </a:xfrm>
        </p:spPr>
        <p:txBody>
          <a:bodyPr/>
          <a:lstStyle/>
          <a:p>
            <a:pPr eaLnBrk="1" hangingPunct="1"/>
            <a:r>
              <a:rPr lang="en-US" sz="2800" smtClean="0"/>
              <a:t>Currently the system only maps the environment every 5 seconds.</a:t>
            </a:r>
          </a:p>
          <a:p>
            <a:pPr eaLnBrk="1" hangingPunct="1"/>
            <a:endParaRPr lang="en-US" sz="2800" smtClean="0"/>
          </a:p>
          <a:p>
            <a:pPr eaLnBrk="1" hangingPunct="1"/>
            <a:r>
              <a:rPr lang="en-US" sz="2800" smtClean="0"/>
              <a:t>The future system will have to map more frequently to provide a faster feedback. </a:t>
            </a:r>
          </a:p>
          <a:p>
            <a:pPr eaLnBrk="1" hangingPunct="1"/>
            <a:endParaRPr lang="en-US" sz="2800" smtClean="0"/>
          </a:p>
          <a:p>
            <a:pPr eaLnBrk="1" hangingPunct="1"/>
            <a:r>
              <a:rPr lang="en-US" sz="2800" smtClean="0"/>
              <a:t> To build the ultrasonic sensor similar to a radar:</a:t>
            </a:r>
          </a:p>
          <a:p>
            <a:pPr lvl="1" eaLnBrk="1" hangingPunct="1"/>
            <a:r>
              <a:rPr lang="en-US" sz="2400" smtClean="0"/>
              <a:t>The sweeping speed will be synchronized with the driving motor</a:t>
            </a:r>
          </a:p>
          <a:p>
            <a:pPr lvl="1" eaLnBrk="1" hangingPunct="1"/>
            <a:r>
              <a:rPr lang="en-US" sz="2400" smtClean="0"/>
              <a:t> that way the current positioning algorithm can be used.</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rtlCol="0">
            <a:normAutofit fontScale="90000"/>
          </a:bodyPr>
          <a:lstStyle/>
          <a:p>
            <a:pPr eaLnBrk="1" fontAlgn="auto" hangingPunct="1">
              <a:spcAft>
                <a:spcPts val="0"/>
              </a:spcAft>
              <a:defRPr/>
            </a:pPr>
            <a:r>
              <a:rPr lang="en-US" b="1" u="sng" dirty="0" smtClean="0"/>
              <a:t>References</a:t>
            </a:r>
            <a:endParaRPr lang="en-US" dirty="0"/>
          </a:p>
        </p:txBody>
      </p:sp>
      <p:sp>
        <p:nvSpPr>
          <p:cNvPr id="3" name="Content Placeholder 2"/>
          <p:cNvSpPr>
            <a:spLocks noGrp="1"/>
          </p:cNvSpPr>
          <p:nvPr>
            <p:ph idx="1"/>
          </p:nvPr>
        </p:nvSpPr>
        <p:spPr/>
        <p:txBody>
          <a:bodyPr rtlCol="0">
            <a:normAutofit fontScale="77500" lnSpcReduction="20000"/>
          </a:bodyPr>
          <a:lstStyle/>
          <a:p>
            <a:pPr marL="514350" indent="-514350" eaLnBrk="1" fontAlgn="auto" hangingPunct="1">
              <a:spcAft>
                <a:spcPts val="0"/>
              </a:spcAft>
              <a:buFont typeface="+mj-lt"/>
              <a:buAutoNum type="arabicPeriod"/>
              <a:defRPr/>
            </a:pPr>
            <a:r>
              <a:rPr lang="en-US" dirty="0" smtClean="0"/>
              <a:t> </a:t>
            </a:r>
            <a:r>
              <a:rPr lang="en-US" b="1" dirty="0" smtClean="0"/>
              <a:t>“Where am I? Sensors and Methods for Mobile Robot Positioning”, J. </a:t>
            </a:r>
            <a:r>
              <a:rPr lang="en-US" b="1" dirty="0" err="1" smtClean="0"/>
              <a:t>Borenstein</a:t>
            </a:r>
            <a:r>
              <a:rPr lang="en-US" b="1" dirty="0" smtClean="0"/>
              <a:t>, University of Michigan</a:t>
            </a:r>
            <a:endParaRPr lang="en-US" dirty="0" smtClean="0"/>
          </a:p>
          <a:p>
            <a:pPr marL="514350" indent="-514350" eaLnBrk="1" fontAlgn="auto" hangingPunct="1">
              <a:spcAft>
                <a:spcPts val="0"/>
              </a:spcAft>
              <a:buFont typeface="+mj-lt"/>
              <a:buAutoNum type="arabicPeriod"/>
              <a:defRPr/>
            </a:pPr>
            <a:r>
              <a:rPr lang="en-US" b="1" dirty="0" smtClean="0"/>
              <a:t>“A Sonar-Based Mapping and Navigation System”, Alberto </a:t>
            </a:r>
            <a:r>
              <a:rPr lang="en-US" b="1" dirty="0" err="1" smtClean="0"/>
              <a:t>Elfes</a:t>
            </a:r>
            <a:r>
              <a:rPr lang="en-US" b="1" dirty="0" smtClean="0"/>
              <a:t>, </a:t>
            </a:r>
            <a:r>
              <a:rPr lang="en-US" b="1" dirty="0" err="1" smtClean="0"/>
              <a:t>Carnegic</a:t>
            </a:r>
            <a:r>
              <a:rPr lang="en-US" b="1" dirty="0" smtClean="0"/>
              <a:t>-Mellon University</a:t>
            </a:r>
            <a:endParaRPr lang="en-US" dirty="0" smtClean="0"/>
          </a:p>
          <a:p>
            <a:pPr marL="514350" indent="-514350" eaLnBrk="1" fontAlgn="auto" hangingPunct="1">
              <a:spcAft>
                <a:spcPts val="0"/>
              </a:spcAft>
              <a:buFont typeface="+mj-lt"/>
              <a:buAutoNum type="arabicPeriod"/>
              <a:defRPr/>
            </a:pPr>
            <a:r>
              <a:rPr lang="en-US" b="1" dirty="0" smtClean="0"/>
              <a:t>“Real-time Obstacle Avoidance for Fast Mobile Robots”, J. </a:t>
            </a:r>
            <a:r>
              <a:rPr lang="en-US" b="1" dirty="0" err="1" smtClean="0"/>
              <a:t>Borenstein</a:t>
            </a:r>
            <a:endParaRPr lang="en-US" dirty="0" smtClean="0"/>
          </a:p>
          <a:p>
            <a:pPr marL="514350" indent="-514350" eaLnBrk="1" fontAlgn="auto" hangingPunct="1">
              <a:spcAft>
                <a:spcPts val="0"/>
              </a:spcAft>
              <a:buFont typeface="+mj-lt"/>
              <a:buAutoNum type="arabicPeriod"/>
              <a:defRPr/>
            </a:pPr>
            <a:r>
              <a:rPr lang="en-US" b="1" dirty="0" smtClean="0"/>
              <a:t>“The Unofficial LEGO </a:t>
            </a:r>
            <a:r>
              <a:rPr lang="en-US" b="1" dirty="0" err="1" smtClean="0"/>
              <a:t>Mindstorms</a:t>
            </a:r>
            <a:r>
              <a:rPr lang="en-US" b="1" dirty="0" smtClean="0"/>
              <a:t> NXT Inventor’s Guide”, David Perdue</a:t>
            </a:r>
            <a:endParaRPr lang="en-US" dirty="0" smtClean="0"/>
          </a:p>
          <a:p>
            <a:pPr marL="514350" indent="-514350" eaLnBrk="1" fontAlgn="auto" hangingPunct="1">
              <a:spcAft>
                <a:spcPts val="0"/>
              </a:spcAft>
              <a:buFont typeface="+mj-lt"/>
              <a:buAutoNum type="arabicPeriod"/>
              <a:defRPr/>
            </a:pPr>
            <a:r>
              <a:rPr lang="en-US" b="1" u="sng" dirty="0" smtClean="0">
                <a:hlinkClick r:id="rId2"/>
              </a:rPr>
              <a:t>http://babel.isa.uma.es/mrpt</a:t>
            </a:r>
            <a:endParaRPr lang="en-US" dirty="0" smtClean="0"/>
          </a:p>
          <a:p>
            <a:pPr marL="514350" indent="-514350" eaLnBrk="1" fontAlgn="auto" hangingPunct="1">
              <a:spcAft>
                <a:spcPts val="0"/>
              </a:spcAft>
              <a:buFont typeface="+mj-lt"/>
              <a:buAutoNum type="arabicPeriod"/>
              <a:defRPr/>
            </a:pPr>
            <a:r>
              <a:rPr lang="en-US" b="1" u="sng" dirty="0" smtClean="0">
                <a:hlinkClick r:id="rId3"/>
              </a:rPr>
              <a:t>http://bricxcc.sourceforge.net</a:t>
            </a:r>
            <a:endParaRPr lang="en-US" dirty="0" smtClean="0"/>
          </a:p>
          <a:p>
            <a:pPr marL="514350" indent="-514350" eaLnBrk="1" fontAlgn="auto" hangingPunct="1">
              <a:spcAft>
                <a:spcPts val="0"/>
              </a:spcAft>
              <a:buFont typeface="+mj-lt"/>
              <a:buAutoNum type="arabicPeriod"/>
              <a:defRPr/>
            </a:pPr>
            <a:r>
              <a:rPr lang="en-US" b="1" u="sng" dirty="0" smtClean="0">
                <a:hlinkClick r:id="rId4"/>
              </a:rPr>
              <a:t>Http://mindstorms.lego.com</a:t>
            </a:r>
            <a:endParaRPr lang="en-US" dirty="0" smtClean="0"/>
          </a:p>
          <a:p>
            <a:pPr marL="514350" indent="-514350" eaLnBrk="1" fontAlgn="auto" hangingPunct="1">
              <a:spcAft>
                <a:spcPts val="0"/>
              </a:spcAft>
              <a:buFont typeface="+mj-lt"/>
              <a:buAutoNum type="arabicPeriod"/>
              <a:defRPr/>
            </a:pPr>
            <a:r>
              <a:rPr lang="en-US" b="1" u="sng" dirty="0" smtClean="0">
                <a:hlinkClick r:id="rId5"/>
              </a:rPr>
              <a:t>http://nxtasy.org</a:t>
            </a:r>
            <a:endParaRPr lang="en-US" dirty="0" smtClean="0"/>
          </a:p>
          <a:p>
            <a:pPr marL="514350" indent="-514350" eaLnBrk="1" fontAlgn="auto" hangingPunct="1">
              <a:spcAft>
                <a:spcPts val="0"/>
              </a:spcAft>
              <a:buFont typeface="+mj-lt"/>
              <a:buAutoNum type="arabicPeriod"/>
              <a:defRPr/>
            </a:pP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1"/>
          <p:cNvSpPr>
            <a:spLocks noGrp="1"/>
          </p:cNvSpPr>
          <p:nvPr>
            <p:ph type="title"/>
          </p:nvPr>
        </p:nvSpPr>
        <p:spPr>
          <a:xfrm>
            <a:off x="457200" y="0"/>
            <a:ext cx="8229600" cy="1143000"/>
          </a:xfrm>
        </p:spPr>
        <p:txBody>
          <a:bodyPr/>
          <a:lstStyle/>
          <a:p>
            <a:pPr eaLnBrk="1" hangingPunct="1"/>
            <a:r>
              <a:rPr lang="en-US" b="1" smtClean="0"/>
              <a:t>Positioning System</a:t>
            </a:r>
            <a:endParaRPr lang="en-US" smtClean="0"/>
          </a:p>
        </p:txBody>
      </p:sp>
      <p:sp>
        <p:nvSpPr>
          <p:cNvPr id="3" name="Content Placeholder 2"/>
          <p:cNvSpPr>
            <a:spLocks noGrp="1"/>
          </p:cNvSpPr>
          <p:nvPr>
            <p:ph idx="1"/>
          </p:nvPr>
        </p:nvSpPr>
        <p:spPr>
          <a:xfrm>
            <a:off x="304800" y="914400"/>
            <a:ext cx="8686800" cy="4906963"/>
          </a:xfrm>
        </p:spPr>
        <p:txBody>
          <a:bodyPr>
            <a:noAutofit/>
          </a:bodyPr>
          <a:lstStyle/>
          <a:p>
            <a:pPr eaLnBrk="1" hangingPunct="1">
              <a:defRPr/>
            </a:pPr>
            <a:r>
              <a:rPr lang="en-US" sz="2000" smtClean="0"/>
              <a:t> Most common positioning system in robotic divides into two categories: </a:t>
            </a:r>
            <a:r>
              <a:rPr lang="en-US" sz="2000" b="1" i="1" smtClean="0">
                <a:solidFill>
                  <a:schemeClr val="hlink"/>
                </a:solidFill>
                <a:effectLst>
                  <a:outerShdw blurRad="38100" dist="38100" dir="2700000" algn="tl">
                    <a:srgbClr val="C0C0C0"/>
                  </a:outerShdw>
                </a:effectLst>
              </a:rPr>
              <a:t>relative</a:t>
            </a:r>
            <a:r>
              <a:rPr lang="en-US" sz="2000" smtClean="0"/>
              <a:t> and </a:t>
            </a:r>
            <a:r>
              <a:rPr lang="en-US" sz="2000" b="1" i="1" smtClean="0">
                <a:solidFill>
                  <a:schemeClr val="hlink"/>
                </a:solidFill>
                <a:effectLst>
                  <a:outerShdw blurRad="38100" dist="38100" dir="2700000" algn="tl">
                    <a:srgbClr val="C0C0C0"/>
                  </a:outerShdw>
                </a:effectLst>
              </a:rPr>
              <a:t>absolute</a:t>
            </a:r>
            <a:r>
              <a:rPr lang="en-US" sz="2000" smtClean="0"/>
              <a:t> position measurements and the brief description shown below:</a:t>
            </a:r>
          </a:p>
          <a:p>
            <a:pPr eaLnBrk="1" hangingPunct="1">
              <a:buFont typeface="Arial" charset="0"/>
              <a:buNone/>
              <a:defRPr/>
            </a:pPr>
            <a:r>
              <a:rPr lang="en-US" sz="2000" smtClean="0"/>
              <a:t> </a:t>
            </a:r>
            <a:endParaRPr lang="en-US" sz="2000" smtClean="0">
              <a:solidFill>
                <a:srgbClr val="FF0000"/>
              </a:solidFill>
            </a:endParaRPr>
          </a:p>
          <a:p>
            <a:pPr eaLnBrk="1" hangingPunct="1">
              <a:defRPr/>
            </a:pPr>
            <a:r>
              <a:rPr lang="en-US" sz="2000" smtClean="0">
                <a:solidFill>
                  <a:srgbClr val="FF0000"/>
                </a:solidFill>
              </a:rPr>
              <a:t>The </a:t>
            </a:r>
            <a:r>
              <a:rPr lang="en-US" sz="2000" b="1" smtClean="0">
                <a:solidFill>
                  <a:srgbClr val="FF0000"/>
                </a:solidFill>
              </a:rPr>
              <a:t>Relative Position Measurements</a:t>
            </a:r>
          </a:p>
          <a:p>
            <a:pPr eaLnBrk="1" hangingPunct="1">
              <a:defRPr/>
            </a:pPr>
            <a:r>
              <a:rPr lang="en-US" sz="2000" b="1" smtClean="0">
                <a:solidFill>
                  <a:srgbClr val="FF0000"/>
                </a:solidFill>
              </a:rPr>
              <a:t>Uses</a:t>
            </a:r>
            <a:r>
              <a:rPr lang="en-US" sz="2000" smtClean="0">
                <a:solidFill>
                  <a:srgbClr val="FF0000"/>
                </a:solidFill>
              </a:rPr>
              <a:t> </a:t>
            </a:r>
            <a:r>
              <a:rPr lang="en-US" sz="2000" smtClean="0"/>
              <a:t> internal sensor to measure its distant traveled relative to the previous position. </a:t>
            </a:r>
          </a:p>
          <a:p>
            <a:pPr eaLnBrk="1" hangingPunct="1">
              <a:defRPr/>
            </a:pPr>
            <a:endParaRPr lang="en-US" sz="2000" smtClean="0"/>
          </a:p>
          <a:p>
            <a:pPr eaLnBrk="1" hangingPunct="1">
              <a:defRPr/>
            </a:pPr>
            <a:r>
              <a:rPr lang="en-US" sz="2000" smtClean="0"/>
              <a:t> The advantage is that it’s totally self-contained and does not need any external system support to locate its position.  </a:t>
            </a:r>
          </a:p>
          <a:p>
            <a:pPr eaLnBrk="1" hangingPunct="1">
              <a:defRPr/>
            </a:pPr>
            <a:endParaRPr lang="en-US" sz="2000" smtClean="0"/>
          </a:p>
          <a:p>
            <a:pPr eaLnBrk="1" hangingPunct="1">
              <a:defRPr/>
            </a:pPr>
            <a:r>
              <a:rPr lang="en-US" sz="2000" smtClean="0"/>
              <a:t> On the other hand, its position error grows without bound unless and independent reference is used periodically to reduce the error.  </a:t>
            </a:r>
          </a:p>
          <a:p>
            <a:pPr eaLnBrk="1" hangingPunct="1">
              <a:defRPr/>
            </a:pPr>
            <a:endParaRPr lang="en-US" sz="2000" smtClean="0"/>
          </a:p>
          <a:p>
            <a:pPr eaLnBrk="1" hangingPunct="1">
              <a:defRPr/>
            </a:pPr>
            <a:r>
              <a:rPr lang="en-US" sz="2000" smtClean="0"/>
              <a:t>Two types of sensory system shown below are typically used for </a:t>
            </a:r>
            <a:r>
              <a:rPr lang="en-US" sz="2000" smtClean="0">
                <a:solidFill>
                  <a:schemeClr val="hlink"/>
                </a:solidFill>
              </a:rPr>
              <a:t>relative position measurement.</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Title 1"/>
          <p:cNvSpPr>
            <a:spLocks noGrp="1"/>
          </p:cNvSpPr>
          <p:nvPr>
            <p:ph type="title" idx="4294967295"/>
          </p:nvPr>
        </p:nvSpPr>
        <p:spPr>
          <a:xfrm>
            <a:off x="457200" y="0"/>
            <a:ext cx="8229600" cy="1143000"/>
          </a:xfrm>
        </p:spPr>
        <p:txBody>
          <a:bodyPr/>
          <a:lstStyle/>
          <a:p>
            <a:pPr eaLnBrk="1" hangingPunct="1">
              <a:defRPr/>
            </a:pPr>
            <a:r>
              <a:rPr lang="en-US" smtClean="0">
                <a:solidFill>
                  <a:schemeClr val="hlink"/>
                </a:solidFill>
                <a:effectLst>
                  <a:outerShdw blurRad="38100" dist="38100" dir="2700000" algn="tl">
                    <a:srgbClr val="C0C0C0"/>
                  </a:outerShdw>
                </a:effectLst>
              </a:rPr>
              <a:t>relative position measurement.</a:t>
            </a:r>
          </a:p>
        </p:txBody>
      </p:sp>
      <p:sp>
        <p:nvSpPr>
          <p:cNvPr id="3" name="Content Placeholder 2"/>
          <p:cNvSpPr>
            <a:spLocks noGrp="1"/>
          </p:cNvSpPr>
          <p:nvPr>
            <p:ph idx="4294967295"/>
          </p:nvPr>
        </p:nvSpPr>
        <p:spPr>
          <a:xfrm>
            <a:off x="304800" y="1905000"/>
            <a:ext cx="8686800" cy="3916363"/>
          </a:xfrm>
        </p:spPr>
        <p:txBody>
          <a:bodyPr>
            <a:noAutofit/>
          </a:bodyPr>
          <a:lstStyle/>
          <a:p>
            <a:pPr marL="609600" indent="-609600" eaLnBrk="1" hangingPunct="1">
              <a:defRPr/>
            </a:pPr>
            <a:r>
              <a:rPr lang="en-US" sz="2400" smtClean="0"/>
              <a:t>Two types of sensory system shown below are typically used for relative position measurement.</a:t>
            </a:r>
          </a:p>
          <a:p>
            <a:pPr marL="609600" indent="-609600" eaLnBrk="1" hangingPunct="1">
              <a:buFont typeface="Arial" charset="0"/>
              <a:buNone/>
              <a:defRPr/>
            </a:pPr>
            <a:r>
              <a:rPr lang="en-US" sz="2400" smtClean="0"/>
              <a:t> </a:t>
            </a:r>
          </a:p>
          <a:p>
            <a:pPr marL="609600" indent="-609600" eaLnBrk="1" hangingPunct="1">
              <a:buFont typeface="Arial" charset="0"/>
              <a:buAutoNum type="arabicPeriod"/>
              <a:defRPr/>
            </a:pPr>
            <a:r>
              <a:rPr lang="en-US" sz="2800" smtClean="0">
                <a:solidFill>
                  <a:srgbClr val="FF0000"/>
                </a:solidFill>
              </a:rPr>
              <a:t>Odometry </a:t>
            </a:r>
            <a:r>
              <a:rPr lang="en-US" sz="2400" smtClean="0"/>
              <a:t>– This method uses encoders to measure wheel rotation and/or steering orientation. </a:t>
            </a:r>
          </a:p>
          <a:p>
            <a:pPr marL="609600" indent="-609600" eaLnBrk="1" hangingPunct="1">
              <a:buFont typeface="Arial" charset="0"/>
              <a:buAutoNum type="arabicPeriod"/>
              <a:defRPr/>
            </a:pPr>
            <a:endParaRPr lang="en-US" sz="2400" smtClean="0"/>
          </a:p>
          <a:p>
            <a:pPr marL="609600" indent="-609600" eaLnBrk="1" hangingPunct="1">
              <a:buFont typeface="Arial" charset="0"/>
              <a:buAutoNum type="arabicPeriod"/>
              <a:defRPr/>
            </a:pPr>
            <a:r>
              <a:rPr lang="en-US" sz="2400" b="1" smtClean="0">
                <a:solidFill>
                  <a:schemeClr val="hlink"/>
                </a:solidFill>
                <a:effectLst>
                  <a:outerShdw blurRad="38100" dist="38100" dir="2700000" algn="tl">
                    <a:srgbClr val="C0C0C0"/>
                  </a:outerShdw>
                </a:effectLst>
              </a:rPr>
              <a:t>Inertial Navigation</a:t>
            </a:r>
            <a:r>
              <a:rPr lang="en-US" sz="2400" smtClean="0"/>
              <a:t> – This method uses </a:t>
            </a:r>
            <a:r>
              <a:rPr lang="en-US" sz="2400" smtClean="0">
                <a:solidFill>
                  <a:schemeClr val="accent2"/>
                </a:solidFill>
              </a:rPr>
              <a:t>gyroscopes</a:t>
            </a:r>
            <a:r>
              <a:rPr lang="en-US" sz="2400" smtClean="0"/>
              <a:t> and </a:t>
            </a:r>
            <a:r>
              <a:rPr lang="en-US" sz="2400" smtClean="0">
                <a:solidFill>
                  <a:schemeClr val="accent2"/>
                </a:solidFill>
              </a:rPr>
              <a:t>accelerometers</a:t>
            </a:r>
            <a:r>
              <a:rPr lang="en-US" sz="2400" smtClean="0"/>
              <a:t> to measure rate of rotation and acceleration.</a:t>
            </a:r>
          </a:p>
          <a:p>
            <a:pPr marL="609600" indent="-609600" eaLnBrk="1" hangingPunct="1">
              <a:defRPr/>
            </a:pPr>
            <a:endParaRPr lang="en-US" sz="240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a:xfrm>
            <a:off x="381000" y="0"/>
            <a:ext cx="8229600" cy="838200"/>
          </a:xfrm>
          <a:solidFill>
            <a:srgbClr val="FFFF00"/>
          </a:solidFill>
        </p:spPr>
        <p:txBody>
          <a:bodyPr/>
          <a:lstStyle/>
          <a:p>
            <a:pPr eaLnBrk="1" hangingPunct="1"/>
            <a:r>
              <a:rPr lang="en-US" b="1" smtClean="0"/>
              <a:t>Absolute Position Measurements</a:t>
            </a:r>
            <a:endParaRPr lang="en-US" smtClean="0"/>
          </a:p>
        </p:txBody>
      </p:sp>
      <p:sp>
        <p:nvSpPr>
          <p:cNvPr id="19458" name="Content Placeholder 2"/>
          <p:cNvSpPr>
            <a:spLocks noGrp="1"/>
          </p:cNvSpPr>
          <p:nvPr>
            <p:ph idx="1"/>
          </p:nvPr>
        </p:nvSpPr>
        <p:spPr>
          <a:xfrm>
            <a:off x="457200" y="1295400"/>
            <a:ext cx="8229600" cy="4525963"/>
          </a:xfrm>
        </p:spPr>
        <p:txBody>
          <a:bodyPr/>
          <a:lstStyle/>
          <a:p>
            <a:pPr marL="514350" indent="-514350" eaLnBrk="1" hangingPunct="1">
              <a:lnSpc>
                <a:spcPct val="80000"/>
              </a:lnSpc>
              <a:buFont typeface="Calibri" pitchFamily="34" charset="0"/>
              <a:buAutoNum type="arabicPeriod"/>
            </a:pPr>
            <a:r>
              <a:rPr lang="en-US" sz="2700" smtClean="0"/>
              <a:t>The </a:t>
            </a:r>
            <a:r>
              <a:rPr lang="en-US" sz="2700" b="1" smtClean="0">
                <a:solidFill>
                  <a:srgbClr val="FF0000"/>
                </a:solidFill>
              </a:rPr>
              <a:t>Absolute Position Measurements</a:t>
            </a:r>
            <a:r>
              <a:rPr lang="en-US" sz="2700" smtClean="0"/>
              <a:t> is using a “known” external environment to locate its absolute position in the map given </a:t>
            </a:r>
            <a:r>
              <a:rPr lang="en-US" sz="2700" smtClean="0">
                <a:solidFill>
                  <a:schemeClr val="accent1"/>
                </a:solidFill>
              </a:rPr>
              <a:t>like the global positioning system (GPS).  </a:t>
            </a:r>
          </a:p>
          <a:p>
            <a:pPr marL="514350" indent="-514350" eaLnBrk="1" hangingPunct="1">
              <a:lnSpc>
                <a:spcPct val="80000"/>
              </a:lnSpc>
              <a:buFont typeface="Calibri" pitchFamily="34" charset="0"/>
              <a:buAutoNum type="arabicPeriod"/>
            </a:pPr>
            <a:endParaRPr lang="en-US" sz="2700" smtClean="0">
              <a:solidFill>
                <a:schemeClr val="accent1"/>
              </a:solidFill>
            </a:endParaRPr>
          </a:p>
          <a:p>
            <a:pPr marL="514350" indent="-514350" eaLnBrk="1" hangingPunct="1">
              <a:lnSpc>
                <a:spcPct val="80000"/>
              </a:lnSpc>
              <a:buFont typeface="Calibri" pitchFamily="34" charset="0"/>
              <a:buAutoNum type="arabicPeriod"/>
            </a:pPr>
            <a:r>
              <a:rPr lang="en-US" sz="2700" smtClean="0"/>
              <a:t>The advantage is that it can </a:t>
            </a:r>
            <a:r>
              <a:rPr lang="en-US" sz="2700" smtClean="0">
                <a:solidFill>
                  <a:schemeClr val="accent1"/>
                </a:solidFill>
              </a:rPr>
              <a:t>navigate</a:t>
            </a:r>
            <a:r>
              <a:rPr lang="en-US" sz="2700" smtClean="0"/>
              <a:t> through the environment </a:t>
            </a:r>
            <a:r>
              <a:rPr lang="en-US" sz="2700" smtClean="0">
                <a:solidFill>
                  <a:schemeClr val="accent1"/>
                </a:solidFill>
              </a:rPr>
              <a:t>accurately</a:t>
            </a:r>
            <a:r>
              <a:rPr lang="en-US" sz="2700" smtClean="0"/>
              <a:t>.  </a:t>
            </a:r>
          </a:p>
          <a:p>
            <a:pPr marL="514350" indent="-514350" eaLnBrk="1" hangingPunct="1">
              <a:lnSpc>
                <a:spcPct val="80000"/>
              </a:lnSpc>
              <a:buFont typeface="Calibri" pitchFamily="34" charset="0"/>
              <a:buAutoNum type="arabicPeriod"/>
            </a:pPr>
            <a:endParaRPr lang="en-US" sz="2700" smtClean="0"/>
          </a:p>
          <a:p>
            <a:pPr marL="514350" indent="-514350" eaLnBrk="1" hangingPunct="1">
              <a:lnSpc>
                <a:spcPct val="80000"/>
              </a:lnSpc>
              <a:buFont typeface="Calibri" pitchFamily="34" charset="0"/>
              <a:buAutoNum type="arabicPeriod"/>
            </a:pPr>
            <a:r>
              <a:rPr lang="en-US" sz="2700" smtClean="0"/>
              <a:t>The disadvantage is that:</a:t>
            </a:r>
          </a:p>
          <a:p>
            <a:pPr lvl="1" eaLnBrk="1" hangingPunct="1">
              <a:lnSpc>
                <a:spcPct val="80000"/>
              </a:lnSpc>
              <a:buFont typeface="Calibri" pitchFamily="34" charset="0"/>
              <a:buChar char="•"/>
            </a:pPr>
            <a:r>
              <a:rPr lang="en-US" sz="2300" smtClean="0"/>
              <a:t> the </a:t>
            </a:r>
            <a:r>
              <a:rPr lang="en-US" sz="2300" smtClean="0">
                <a:solidFill>
                  <a:schemeClr val="accent1"/>
                </a:solidFill>
              </a:rPr>
              <a:t>location of source</a:t>
            </a:r>
            <a:r>
              <a:rPr lang="en-US" sz="2300" smtClean="0"/>
              <a:t> signal must be known </a:t>
            </a:r>
          </a:p>
          <a:p>
            <a:pPr lvl="1" eaLnBrk="1" hangingPunct="1">
              <a:lnSpc>
                <a:spcPct val="80000"/>
              </a:lnSpc>
              <a:buFont typeface="Calibri" pitchFamily="34" charset="0"/>
              <a:buChar char="•"/>
            </a:pPr>
            <a:r>
              <a:rPr lang="en-US" sz="2300" smtClean="0"/>
              <a:t>or a </a:t>
            </a:r>
            <a:r>
              <a:rPr lang="en-US" sz="2300" smtClean="0">
                <a:solidFill>
                  <a:schemeClr val="accent1"/>
                </a:solidFill>
              </a:rPr>
              <a:t>detailed map of the environment</a:t>
            </a:r>
            <a:r>
              <a:rPr lang="en-US" sz="2300" smtClean="0"/>
              <a:t> must be given.  </a:t>
            </a:r>
          </a:p>
          <a:p>
            <a:pPr lvl="1" eaLnBrk="1" hangingPunct="1">
              <a:lnSpc>
                <a:spcPct val="80000"/>
              </a:lnSpc>
              <a:buFont typeface="Calibri" pitchFamily="34" charset="0"/>
              <a:buChar char="•"/>
            </a:pPr>
            <a:endParaRPr lang="en-US" sz="2300" smtClean="0"/>
          </a:p>
          <a:p>
            <a:pPr marL="514350" indent="-514350" eaLnBrk="1" hangingPunct="1">
              <a:lnSpc>
                <a:spcPct val="80000"/>
              </a:lnSpc>
              <a:buFont typeface="Calibri" pitchFamily="34" charset="0"/>
              <a:buAutoNum type="arabicPeriod"/>
            </a:pPr>
            <a:r>
              <a:rPr lang="en-US" sz="2700" smtClean="0"/>
              <a:t>There are few </a:t>
            </a:r>
            <a:r>
              <a:rPr lang="en-US" sz="2700" smtClean="0">
                <a:solidFill>
                  <a:schemeClr val="accent1"/>
                </a:solidFill>
              </a:rPr>
              <a:t>different types of system</a:t>
            </a:r>
            <a:r>
              <a:rPr lang="en-US" sz="2700" smtClean="0"/>
              <a:t> is using the absolute position measurement which are shown below</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Content Placeholder 2"/>
          <p:cNvSpPr>
            <a:spLocks noGrp="1"/>
          </p:cNvSpPr>
          <p:nvPr>
            <p:ph idx="1"/>
          </p:nvPr>
        </p:nvSpPr>
        <p:spPr>
          <a:xfrm>
            <a:off x="228600" y="914400"/>
            <a:ext cx="8915400" cy="5181600"/>
          </a:xfrm>
        </p:spPr>
        <p:txBody>
          <a:bodyPr/>
          <a:lstStyle/>
          <a:p>
            <a:pPr marL="609600" indent="-609600" eaLnBrk="1" hangingPunct="1">
              <a:lnSpc>
                <a:spcPct val="80000"/>
              </a:lnSpc>
              <a:buFont typeface="Calibri" pitchFamily="34" charset="0"/>
              <a:buAutoNum type="arabicPeriod"/>
            </a:pPr>
            <a:r>
              <a:rPr lang="en-US" sz="2800" smtClean="0">
                <a:solidFill>
                  <a:srgbClr val="FF0000"/>
                </a:solidFill>
              </a:rPr>
              <a:t>Active Beacons </a:t>
            </a:r>
            <a:r>
              <a:rPr lang="en-US" sz="2200" smtClean="0"/>
              <a:t>– </a:t>
            </a:r>
          </a:p>
          <a:p>
            <a:pPr marL="990600" lvl="1" indent="-533400" eaLnBrk="1" hangingPunct="1">
              <a:lnSpc>
                <a:spcPct val="80000"/>
              </a:lnSpc>
              <a:buFont typeface="Calibri" pitchFamily="34" charset="0"/>
              <a:buAutoNum type="arabicPeriod"/>
            </a:pPr>
            <a:r>
              <a:rPr lang="en-US" sz="2000" smtClean="0"/>
              <a:t>The robot computes its position from measuring the direction of incidence of three or more </a:t>
            </a:r>
            <a:r>
              <a:rPr lang="en-US" sz="2000" smtClean="0">
                <a:solidFill>
                  <a:schemeClr val="accent1"/>
                </a:solidFill>
              </a:rPr>
              <a:t>actively transmitted beacons</a:t>
            </a:r>
            <a:r>
              <a:rPr lang="en-US" sz="2000" smtClean="0"/>
              <a:t>.  </a:t>
            </a:r>
          </a:p>
          <a:p>
            <a:pPr marL="990600" lvl="1" indent="-533400" eaLnBrk="1" hangingPunct="1">
              <a:lnSpc>
                <a:spcPct val="80000"/>
              </a:lnSpc>
              <a:buFont typeface="Calibri" pitchFamily="34" charset="0"/>
              <a:buAutoNum type="arabicPeriod"/>
            </a:pPr>
            <a:r>
              <a:rPr lang="en-US" sz="2000" smtClean="0"/>
              <a:t>The transmitting signal could be </a:t>
            </a:r>
            <a:r>
              <a:rPr lang="en-US" sz="2000" smtClean="0">
                <a:solidFill>
                  <a:schemeClr val="accent1"/>
                </a:solidFill>
              </a:rPr>
              <a:t>light or radio frequencies</a:t>
            </a:r>
            <a:r>
              <a:rPr lang="en-US" sz="2000" smtClean="0"/>
              <a:t>.</a:t>
            </a:r>
          </a:p>
          <a:p>
            <a:pPr marL="609600" indent="-609600" eaLnBrk="1" hangingPunct="1">
              <a:lnSpc>
                <a:spcPct val="80000"/>
              </a:lnSpc>
              <a:buFont typeface="Calibri" pitchFamily="34" charset="0"/>
              <a:buAutoNum type="arabicPeriod"/>
            </a:pPr>
            <a:endParaRPr lang="en-US" sz="2800" smtClean="0">
              <a:solidFill>
                <a:srgbClr val="FF0000"/>
              </a:solidFill>
            </a:endParaRPr>
          </a:p>
          <a:p>
            <a:pPr marL="609600" indent="-609600" eaLnBrk="1" hangingPunct="1">
              <a:lnSpc>
                <a:spcPct val="80000"/>
              </a:lnSpc>
              <a:buFont typeface="Calibri" pitchFamily="34" charset="0"/>
              <a:buAutoNum type="arabicPeriod"/>
            </a:pPr>
            <a:r>
              <a:rPr lang="en-US" sz="2800" smtClean="0">
                <a:solidFill>
                  <a:srgbClr val="FF0000"/>
                </a:solidFill>
              </a:rPr>
              <a:t>Artificial / Natural Landmark Recognition </a:t>
            </a:r>
            <a:r>
              <a:rPr lang="en-US" sz="2200" smtClean="0"/>
              <a:t>– </a:t>
            </a:r>
          </a:p>
          <a:p>
            <a:pPr marL="990600" lvl="1" indent="-533400" eaLnBrk="1" hangingPunct="1">
              <a:lnSpc>
                <a:spcPct val="80000"/>
              </a:lnSpc>
              <a:buFont typeface="Calibri" pitchFamily="34" charset="0"/>
              <a:buAutoNum type="arabicPeriod"/>
            </a:pPr>
            <a:r>
              <a:rPr lang="en-US" sz="2000" smtClean="0"/>
              <a:t>The robot identifies the landmark (artificial or natural) with a recognizable feature</a:t>
            </a:r>
          </a:p>
          <a:p>
            <a:pPr marL="990600" lvl="1" indent="-533400" eaLnBrk="1" hangingPunct="1">
              <a:lnSpc>
                <a:spcPct val="80000"/>
              </a:lnSpc>
              <a:buFont typeface="Calibri" pitchFamily="34" charset="0"/>
              <a:buAutoNum type="arabicPeriod"/>
            </a:pPr>
            <a:r>
              <a:rPr lang="en-US" sz="2000" smtClean="0"/>
              <a:t>This feature is preset in the system to position itself in the known map.</a:t>
            </a:r>
          </a:p>
          <a:p>
            <a:pPr marL="609600" indent="-609600" eaLnBrk="1" hangingPunct="1">
              <a:lnSpc>
                <a:spcPct val="80000"/>
              </a:lnSpc>
              <a:buFont typeface="Calibri" pitchFamily="34" charset="0"/>
              <a:buAutoNum type="arabicPeriod"/>
            </a:pPr>
            <a:endParaRPr lang="en-US" sz="2200" smtClean="0"/>
          </a:p>
          <a:p>
            <a:pPr marL="609600" indent="-609600" eaLnBrk="1" hangingPunct="1">
              <a:lnSpc>
                <a:spcPct val="80000"/>
              </a:lnSpc>
              <a:buFont typeface="Calibri" pitchFamily="34" charset="0"/>
              <a:buAutoNum type="arabicPeriod"/>
            </a:pPr>
            <a:r>
              <a:rPr lang="en-US" sz="2900" smtClean="0">
                <a:solidFill>
                  <a:srgbClr val="FF0000"/>
                </a:solidFill>
              </a:rPr>
              <a:t>Model Matching </a:t>
            </a:r>
            <a:r>
              <a:rPr lang="en-US" sz="2200" smtClean="0"/>
              <a:t>– </a:t>
            </a:r>
          </a:p>
          <a:p>
            <a:pPr marL="990600" lvl="1" indent="-533400" eaLnBrk="1" hangingPunct="1">
              <a:lnSpc>
                <a:spcPct val="80000"/>
              </a:lnSpc>
              <a:buFont typeface="Calibri" pitchFamily="34" charset="0"/>
              <a:buAutoNum type="arabicPeriod"/>
            </a:pPr>
            <a:r>
              <a:rPr lang="en-US" sz="2000" smtClean="0"/>
              <a:t>it is a complex matching system which identifies its surroundings with its internal map and world model of the environment to estimate its position.  </a:t>
            </a:r>
          </a:p>
          <a:p>
            <a:pPr marL="990600" lvl="1" indent="-533400" eaLnBrk="1" hangingPunct="1">
              <a:lnSpc>
                <a:spcPct val="80000"/>
              </a:lnSpc>
              <a:buFont typeface="Calibri" pitchFamily="34" charset="0"/>
              <a:buAutoNum type="arabicPeriod"/>
            </a:pPr>
            <a:r>
              <a:rPr lang="en-US" sz="2000" smtClean="0"/>
              <a:t>This is a more high level system</a:t>
            </a:r>
          </a:p>
          <a:p>
            <a:pPr marL="990600" lvl="1" indent="-533400" eaLnBrk="1" hangingPunct="1">
              <a:lnSpc>
                <a:spcPct val="80000"/>
              </a:lnSpc>
              <a:buFont typeface="Calibri" pitchFamily="34" charset="0"/>
              <a:buAutoNum type="arabicPeriod"/>
            </a:pPr>
            <a:r>
              <a:rPr lang="en-US" sz="2000" smtClean="0"/>
              <a:t>It can:</a:t>
            </a:r>
          </a:p>
          <a:p>
            <a:pPr marL="1371600" lvl="2" indent="-457200" eaLnBrk="1" hangingPunct="1">
              <a:lnSpc>
                <a:spcPct val="80000"/>
              </a:lnSpc>
              <a:buFont typeface="Calibri" pitchFamily="34" charset="0"/>
              <a:buAutoNum type="arabicPeriod"/>
            </a:pPr>
            <a:r>
              <a:rPr lang="en-US" sz="1800" smtClean="0"/>
              <a:t>improve global maps based on the new sensory observations in a dynamic environment </a:t>
            </a:r>
          </a:p>
          <a:p>
            <a:pPr marL="1371600" lvl="2" indent="-457200" eaLnBrk="1" hangingPunct="1">
              <a:lnSpc>
                <a:spcPct val="80000"/>
              </a:lnSpc>
              <a:buFont typeface="Calibri" pitchFamily="34" charset="0"/>
              <a:buAutoNum type="arabicPeriod"/>
            </a:pPr>
            <a:r>
              <a:rPr lang="en-US" sz="1800" smtClean="0"/>
              <a:t>Integrate  local maps into the global map to cover previously unexplored areas.</a:t>
            </a:r>
          </a:p>
          <a:p>
            <a:pPr marL="609600" indent="-609600" eaLnBrk="1" hangingPunct="1">
              <a:lnSpc>
                <a:spcPct val="80000"/>
              </a:lnSpc>
              <a:buFont typeface="Calibri" pitchFamily="34" charset="0"/>
              <a:buAutoNum type="arabicPeriod"/>
            </a:pPr>
            <a:endParaRPr lang="en-US" sz="2200" smtClean="0"/>
          </a:p>
        </p:txBody>
      </p:sp>
      <p:sp>
        <p:nvSpPr>
          <p:cNvPr id="20482" name="Title 1"/>
          <p:cNvSpPr>
            <a:spLocks/>
          </p:cNvSpPr>
          <p:nvPr/>
        </p:nvSpPr>
        <p:spPr bwMode="auto">
          <a:xfrm>
            <a:off x="381000" y="0"/>
            <a:ext cx="8229600" cy="838200"/>
          </a:xfrm>
          <a:prstGeom prst="rect">
            <a:avLst/>
          </a:prstGeom>
          <a:solidFill>
            <a:srgbClr val="FFFF00"/>
          </a:solidFill>
          <a:ln w="9525">
            <a:noFill/>
            <a:miter lim="800000"/>
            <a:headEnd/>
            <a:tailEnd/>
          </a:ln>
        </p:spPr>
        <p:txBody>
          <a:bodyPr anchor="ctr"/>
          <a:lstStyle/>
          <a:p>
            <a:pPr algn="ctr"/>
            <a:r>
              <a:rPr lang="en-US" sz="4400" b="1">
                <a:latin typeface="Calibri" pitchFamily="34" charset="0"/>
              </a:rPr>
              <a:t>Absolute Position Measurements</a:t>
            </a:r>
            <a:endParaRPr lang="en-US" sz="4400">
              <a:latin typeface="Calibri"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p:nvPr>
        </p:nvSpPr>
        <p:spPr>
          <a:xfrm>
            <a:off x="457200" y="0"/>
            <a:ext cx="8229600" cy="533400"/>
          </a:xfrm>
        </p:spPr>
        <p:txBody>
          <a:bodyPr/>
          <a:lstStyle/>
          <a:p>
            <a:pPr eaLnBrk="1" hangingPunct="1"/>
            <a:r>
              <a:rPr lang="en-US" sz="4000" b="1" smtClean="0"/>
              <a:t>Project Goal</a:t>
            </a:r>
            <a:endParaRPr lang="en-US" sz="4000" smtClean="0"/>
          </a:p>
        </p:txBody>
      </p:sp>
      <p:sp>
        <p:nvSpPr>
          <p:cNvPr id="21506" name="Content Placeholder 2"/>
          <p:cNvSpPr>
            <a:spLocks noGrp="1"/>
          </p:cNvSpPr>
          <p:nvPr>
            <p:ph idx="1"/>
          </p:nvPr>
        </p:nvSpPr>
        <p:spPr>
          <a:xfrm>
            <a:off x="0" y="685800"/>
            <a:ext cx="8458200" cy="4830763"/>
          </a:xfrm>
        </p:spPr>
        <p:txBody>
          <a:bodyPr/>
          <a:lstStyle/>
          <a:p>
            <a:pPr marL="514350" indent="-514350" eaLnBrk="1" hangingPunct="1">
              <a:lnSpc>
                <a:spcPct val="80000"/>
              </a:lnSpc>
              <a:buFont typeface="Calibri" pitchFamily="34" charset="0"/>
              <a:buAutoNum type="arabicPeriod"/>
            </a:pPr>
            <a:r>
              <a:rPr lang="en-US" sz="2700" smtClean="0"/>
              <a:t>Build a mobile robot using some of the sensory and compute method described previously to perform desired tasks.  </a:t>
            </a:r>
          </a:p>
          <a:p>
            <a:pPr marL="514350" indent="-514350" eaLnBrk="1" hangingPunct="1">
              <a:lnSpc>
                <a:spcPct val="80000"/>
              </a:lnSpc>
              <a:buFont typeface="Calibri" pitchFamily="34" charset="0"/>
              <a:buAutoNum type="arabicPeriod"/>
            </a:pPr>
            <a:endParaRPr lang="en-US" sz="2700" smtClean="0"/>
          </a:p>
          <a:p>
            <a:pPr marL="514350" indent="-514350" eaLnBrk="1" hangingPunct="1">
              <a:lnSpc>
                <a:spcPct val="80000"/>
              </a:lnSpc>
              <a:buFont typeface="Calibri" pitchFamily="34" charset="0"/>
              <a:buAutoNum type="arabicPeriod"/>
            </a:pPr>
            <a:r>
              <a:rPr lang="en-US" sz="2700" smtClean="0"/>
              <a:t>In this project we focus on two main goals:</a:t>
            </a:r>
          </a:p>
          <a:p>
            <a:pPr lvl="1" eaLnBrk="1" hangingPunct="1">
              <a:lnSpc>
                <a:spcPct val="80000"/>
              </a:lnSpc>
              <a:buFont typeface="Calibri" pitchFamily="34" charset="0"/>
              <a:buAutoNum type="arabicPeriod"/>
            </a:pPr>
            <a:r>
              <a:rPr lang="en-US" sz="2300" smtClean="0">
                <a:solidFill>
                  <a:srgbClr val="FF0000"/>
                </a:solidFill>
              </a:rPr>
              <a:t> </a:t>
            </a:r>
            <a:r>
              <a:rPr lang="en-US" sz="2300" b="1" smtClean="0">
                <a:solidFill>
                  <a:srgbClr val="FF0000"/>
                </a:solidFill>
              </a:rPr>
              <a:t>obstacle avoidance</a:t>
            </a:r>
            <a:r>
              <a:rPr lang="en-US" sz="2300" smtClean="0">
                <a:solidFill>
                  <a:srgbClr val="FF0000"/>
                </a:solidFill>
              </a:rPr>
              <a:t> </a:t>
            </a:r>
          </a:p>
          <a:p>
            <a:pPr lvl="1" eaLnBrk="1" hangingPunct="1">
              <a:lnSpc>
                <a:spcPct val="80000"/>
              </a:lnSpc>
              <a:buFont typeface="Calibri" pitchFamily="34" charset="0"/>
              <a:buAutoNum type="arabicPeriod"/>
            </a:pPr>
            <a:r>
              <a:rPr lang="en-US" sz="2300" b="1" smtClean="0">
                <a:solidFill>
                  <a:srgbClr val="FF0000"/>
                </a:solidFill>
              </a:rPr>
              <a:t>environment mapping</a:t>
            </a:r>
            <a:r>
              <a:rPr lang="en-US" sz="2300" smtClean="0">
                <a:solidFill>
                  <a:srgbClr val="FF0000"/>
                </a:solidFill>
              </a:rPr>
              <a:t>. </a:t>
            </a:r>
          </a:p>
          <a:p>
            <a:pPr marL="514350" indent="-514350" eaLnBrk="1" hangingPunct="1">
              <a:lnSpc>
                <a:spcPct val="80000"/>
              </a:lnSpc>
              <a:buFont typeface="Calibri" pitchFamily="34" charset="0"/>
              <a:buAutoNum type="arabicPeriod"/>
            </a:pPr>
            <a:endParaRPr lang="en-US" sz="2700" smtClean="0">
              <a:solidFill>
                <a:srgbClr val="FF0000"/>
              </a:solidFill>
            </a:endParaRPr>
          </a:p>
          <a:p>
            <a:pPr marL="514350" indent="-514350" eaLnBrk="1" hangingPunct="1">
              <a:lnSpc>
                <a:spcPct val="80000"/>
              </a:lnSpc>
              <a:buFont typeface="Calibri" pitchFamily="34" charset="0"/>
              <a:buAutoNum type="arabicPeriod"/>
            </a:pPr>
            <a:r>
              <a:rPr lang="en-US" sz="2700" smtClean="0"/>
              <a:t> The robot needs to be able to:</a:t>
            </a:r>
          </a:p>
          <a:p>
            <a:pPr lvl="1" eaLnBrk="1" hangingPunct="1">
              <a:lnSpc>
                <a:spcPct val="80000"/>
              </a:lnSpc>
              <a:buFont typeface="Calibri" pitchFamily="34" charset="0"/>
              <a:buAutoNum type="arabicPeriod"/>
            </a:pPr>
            <a:r>
              <a:rPr lang="en-US" sz="2300" smtClean="0"/>
              <a:t> </a:t>
            </a:r>
            <a:r>
              <a:rPr lang="en-US" sz="2300" smtClean="0">
                <a:solidFill>
                  <a:srgbClr val="FF0000"/>
                </a:solidFill>
              </a:rPr>
              <a:t>navigate</a:t>
            </a:r>
            <a:r>
              <a:rPr lang="en-US" sz="2300" smtClean="0"/>
              <a:t> at an unknown environment, </a:t>
            </a:r>
          </a:p>
          <a:p>
            <a:pPr lvl="1" eaLnBrk="1" hangingPunct="1">
              <a:lnSpc>
                <a:spcPct val="80000"/>
              </a:lnSpc>
              <a:buFont typeface="Calibri" pitchFamily="34" charset="0"/>
              <a:buAutoNum type="arabicPeriod"/>
            </a:pPr>
            <a:r>
              <a:rPr lang="en-US" sz="2300" smtClean="0">
                <a:solidFill>
                  <a:srgbClr val="FF0000"/>
                </a:solidFill>
              </a:rPr>
              <a:t>stop</a:t>
            </a:r>
            <a:r>
              <a:rPr lang="en-US" sz="2300" smtClean="0"/>
              <a:t> when there is an obstacle in the desire path, </a:t>
            </a:r>
          </a:p>
          <a:p>
            <a:pPr lvl="1" eaLnBrk="1" hangingPunct="1">
              <a:lnSpc>
                <a:spcPct val="80000"/>
              </a:lnSpc>
              <a:buFont typeface="Calibri" pitchFamily="34" charset="0"/>
              <a:buAutoNum type="arabicPeriod"/>
            </a:pPr>
            <a:r>
              <a:rPr lang="en-US" sz="2300" smtClean="0">
                <a:solidFill>
                  <a:srgbClr val="FF0000"/>
                </a:solidFill>
              </a:rPr>
              <a:t>avoid the obstacle</a:t>
            </a:r>
            <a:r>
              <a:rPr lang="en-US" sz="2300" smtClean="0"/>
              <a:t> by changing route, </a:t>
            </a:r>
          </a:p>
          <a:p>
            <a:pPr lvl="1" eaLnBrk="1" hangingPunct="1">
              <a:lnSpc>
                <a:spcPct val="80000"/>
              </a:lnSpc>
              <a:buFont typeface="Calibri" pitchFamily="34" charset="0"/>
              <a:buAutoNum type="arabicPeriod"/>
            </a:pPr>
            <a:r>
              <a:rPr lang="en-US" sz="2300" smtClean="0">
                <a:solidFill>
                  <a:schemeClr val="hlink"/>
                </a:solidFill>
              </a:rPr>
              <a:t>map the environment</a:t>
            </a:r>
            <a:r>
              <a:rPr lang="en-US" sz="2300" smtClean="0"/>
              <a:t> without outside influence.</a:t>
            </a:r>
          </a:p>
          <a:p>
            <a:pPr marL="514350" indent="-514350" eaLnBrk="1" hangingPunct="1">
              <a:lnSpc>
                <a:spcPct val="80000"/>
              </a:lnSpc>
              <a:buFont typeface="Calibri" pitchFamily="34" charset="0"/>
              <a:buAutoNum type="arabicPeriod"/>
            </a:pPr>
            <a:endParaRPr lang="en-US" sz="270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186</TotalTime>
  <Words>2938</Words>
  <Application>Microsoft Office PowerPoint</Application>
  <PresentationFormat>On-screen Show (4:3)</PresentationFormat>
  <Paragraphs>488</Paragraphs>
  <Slides>41</Slides>
  <Notes>0</Notes>
  <HiddenSlides>0</HiddenSlides>
  <MMClips>0</MMClips>
  <ScaleCrop>false</ScaleCrop>
  <HeadingPairs>
    <vt:vector size="6" baseType="variant">
      <vt:variant>
        <vt:lpstr>Fonts Used</vt:lpstr>
      </vt:variant>
      <vt:variant>
        <vt:i4>2</vt:i4>
      </vt:variant>
      <vt:variant>
        <vt:lpstr>Design Template</vt:lpstr>
      </vt:variant>
      <vt:variant>
        <vt:i4>1</vt:i4>
      </vt:variant>
      <vt:variant>
        <vt:lpstr>Slide Titles</vt:lpstr>
      </vt:variant>
      <vt:variant>
        <vt:i4>41</vt:i4>
      </vt:variant>
    </vt:vector>
  </HeadingPairs>
  <TitlesOfParts>
    <vt:vector size="44" baseType="lpstr">
      <vt:lpstr>Arial</vt:lpstr>
      <vt:lpstr>Calibri</vt:lpstr>
      <vt:lpstr>Office Theme</vt:lpstr>
      <vt:lpstr>The Sensor Project</vt:lpstr>
      <vt:lpstr>Slide 2</vt:lpstr>
      <vt:lpstr>Table of Contents</vt:lpstr>
      <vt:lpstr>Our first task – mapping and navigation</vt:lpstr>
      <vt:lpstr>Positioning System</vt:lpstr>
      <vt:lpstr>relative position measurement.</vt:lpstr>
      <vt:lpstr>Absolute Position Measurements</vt:lpstr>
      <vt:lpstr>Slide 8</vt:lpstr>
      <vt:lpstr>Project Goal</vt:lpstr>
      <vt:lpstr>Slide 10</vt:lpstr>
      <vt:lpstr>Slide 11</vt:lpstr>
      <vt:lpstr>Slide 12</vt:lpstr>
      <vt:lpstr>Programming in NXC</vt:lpstr>
      <vt:lpstr>NXC compiler interface</vt:lpstr>
      <vt:lpstr>Project Code</vt:lpstr>
      <vt:lpstr>Slide 16</vt:lpstr>
      <vt:lpstr>Calibration function “Distant_Check”</vt:lpstr>
      <vt:lpstr>This section set ultrasonic sensor in input port 4 and with a little time delay (0.05 seconds).  Initiate counter i to 0.</vt:lpstr>
      <vt:lpstr>This last section of task maim outputs dist_avg on the NXT LCD screen until the user cancels the operation</vt:lpstr>
      <vt:lpstr>“Rotation_Check”</vt:lpstr>
      <vt:lpstr>  The section of task main defines the left and right motor and integer i.  </vt:lpstr>
      <vt:lpstr>rotate the robot left for 4 times</vt:lpstr>
      <vt:lpstr>Main function “Mapping_Bot”</vt:lpstr>
      <vt:lpstr>Slide 24</vt:lpstr>
      <vt:lpstr>Slide 25</vt:lpstr>
      <vt:lpstr>Obstacle Avoid</vt:lpstr>
      <vt:lpstr>Slide 27</vt:lpstr>
      <vt:lpstr>Slide 28</vt:lpstr>
      <vt:lpstr> SUBROUTINE Dist Track</vt:lpstr>
      <vt:lpstr>Check if motors stoped</vt:lpstr>
      <vt:lpstr>Slide 31</vt:lpstr>
      <vt:lpstr>Subroutine My Position</vt:lpstr>
      <vt:lpstr>Slide 33</vt:lpstr>
      <vt:lpstr>Slide 34</vt:lpstr>
      <vt:lpstr>Performance Result</vt:lpstr>
      <vt:lpstr>Result file from a 7 cycle run</vt:lpstr>
      <vt:lpstr>Future Improvements</vt:lpstr>
      <vt:lpstr>2. Robot Stability:</vt:lpstr>
      <vt:lpstr>3. Obstacle Avoidance Algorithm:</vt:lpstr>
      <vt:lpstr>4. Mapping Algorithm:</vt:lpstr>
      <vt:lpstr>References</vt:lpstr>
    </vt:vector>
  </TitlesOfParts>
  <Company>Portland State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mperkows</dc:creator>
  <cp:lastModifiedBy>Marek</cp:lastModifiedBy>
  <cp:revision>12</cp:revision>
  <dcterms:created xsi:type="dcterms:W3CDTF">2009-06-19T05:04:20Z</dcterms:created>
  <dcterms:modified xsi:type="dcterms:W3CDTF">2009-06-30T00:19:51Z</dcterms:modified>
</cp:coreProperties>
</file>